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2" r:id="rId3"/>
    <p:sldId id="258" r:id="rId4"/>
    <p:sldId id="270" r:id="rId5"/>
    <p:sldId id="260" r:id="rId6"/>
    <p:sldId id="261" r:id="rId7"/>
    <p:sldId id="262" r:id="rId8"/>
    <p:sldId id="263" r:id="rId9"/>
    <p:sldId id="264" r:id="rId10"/>
    <p:sldId id="265" r:id="rId11"/>
    <p:sldId id="266" r:id="rId12"/>
    <p:sldId id="267"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9" autoAdjust="0"/>
    <p:restoredTop sz="95473"/>
  </p:normalViewPr>
  <p:slideViewPr>
    <p:cSldViewPr snapToGrid="0">
      <p:cViewPr varScale="1">
        <p:scale>
          <a:sx n="68" d="100"/>
          <a:sy n="68"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46630-8947-294F-AB90-FBDB8143A9F1}" type="datetimeFigureOut">
              <a:rPr lang="en-US" smtClean="0"/>
              <a:t>10/6/2016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CA0990-8697-BA42-AEE3-6DD42CF02CD5}" type="slidenum">
              <a:rPr lang="en-US" smtClean="0"/>
              <a:t>‹#›</a:t>
            </a:fld>
            <a:endParaRPr lang="en-US"/>
          </a:p>
        </p:txBody>
      </p:sp>
    </p:spTree>
    <p:extLst>
      <p:ext uri="{BB962C8B-B14F-4D97-AF65-F5344CB8AC3E}">
        <p14:creationId xmlns:p14="http://schemas.microsoft.com/office/powerpoint/2010/main" val="204250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9EEEB-EF46-E64E-942A-F97E6E59A87D}" type="datetimeFigureOut">
              <a:rPr lang="en-US" smtClean="0"/>
              <a:t>10/6/2016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1205-0F42-044F-A6DF-C40BF638E175}" type="slidenum">
              <a:rPr lang="en-US" smtClean="0"/>
              <a:t>‹#›</a:t>
            </a:fld>
            <a:endParaRPr lang="en-US"/>
          </a:p>
        </p:txBody>
      </p:sp>
    </p:spTree>
    <p:extLst>
      <p:ext uri="{BB962C8B-B14F-4D97-AF65-F5344CB8AC3E}">
        <p14:creationId xmlns:p14="http://schemas.microsoft.com/office/powerpoint/2010/main" val="194059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a:t>
            </a:r>
            <a:r>
              <a:rPr lang="en-US" baseline="0" dirty="0"/>
              <a:t> this slide based on the audience.</a:t>
            </a:r>
            <a:endParaRPr lang="en-US" dirty="0"/>
          </a:p>
        </p:txBody>
      </p:sp>
      <p:sp>
        <p:nvSpPr>
          <p:cNvPr id="4" name="Slide Number Placeholder 3"/>
          <p:cNvSpPr>
            <a:spLocks noGrp="1"/>
          </p:cNvSpPr>
          <p:nvPr>
            <p:ph type="sldNum" sz="quarter" idx="10"/>
          </p:nvPr>
        </p:nvSpPr>
        <p:spPr/>
        <p:txBody>
          <a:bodyPr/>
          <a:lstStyle/>
          <a:p>
            <a:fld id="{B7291205-0F42-044F-A6DF-C40BF638E175}" type="slidenum">
              <a:rPr lang="en-US" smtClean="0"/>
              <a:t>2</a:t>
            </a:fld>
            <a:endParaRPr lang="en-US"/>
          </a:p>
        </p:txBody>
      </p:sp>
    </p:spTree>
    <p:extLst>
      <p:ext uri="{BB962C8B-B14F-4D97-AF65-F5344CB8AC3E}">
        <p14:creationId xmlns:p14="http://schemas.microsoft.com/office/powerpoint/2010/main" val="59395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Helvetica" charset="0"/>
                <a:ea typeface="Helvetica" charset="0"/>
                <a:cs typeface="Helvetica" charset="0"/>
              </a:rPr>
              <a:t>A Vet Center is a common place for student veterans on campus to study and socialize. </a:t>
            </a:r>
            <a:endParaRPr lang="en-US" dirty="0"/>
          </a:p>
        </p:txBody>
      </p:sp>
      <p:sp>
        <p:nvSpPr>
          <p:cNvPr id="4" name="Slide Number Placeholder 3"/>
          <p:cNvSpPr>
            <a:spLocks noGrp="1"/>
          </p:cNvSpPr>
          <p:nvPr>
            <p:ph type="sldNum" sz="quarter" idx="10"/>
          </p:nvPr>
        </p:nvSpPr>
        <p:spPr/>
        <p:txBody>
          <a:bodyPr/>
          <a:lstStyle/>
          <a:p>
            <a:fld id="{B7291205-0F42-044F-A6DF-C40BF638E175}" type="slidenum">
              <a:rPr lang="en-US" smtClean="0"/>
              <a:t>8</a:t>
            </a:fld>
            <a:endParaRPr lang="en-US"/>
          </a:p>
        </p:txBody>
      </p:sp>
    </p:spTree>
    <p:extLst>
      <p:ext uri="{BB962C8B-B14F-4D97-AF65-F5344CB8AC3E}">
        <p14:creationId xmlns:p14="http://schemas.microsoft.com/office/powerpoint/2010/main" val="161111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985F3-6549-4258-8C33-087F7466C4DF}"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9345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985F3-6549-4258-8C33-087F7466C4DF}"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423008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985F3-6549-4258-8C33-087F7466C4DF}"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397766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985F3-6549-4258-8C33-087F7466C4DF}"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107932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985F3-6549-4258-8C33-087F7466C4DF}"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149280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985F3-6549-4258-8C33-087F7466C4DF}"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68962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985F3-6549-4258-8C33-087F7466C4DF}"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142374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985F3-6549-4258-8C33-087F7466C4DF}"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42294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985F3-6549-4258-8C33-087F7466C4DF}"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195078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985F3-6549-4258-8C33-087F7466C4DF}"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276108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985F3-6549-4258-8C33-087F7466C4DF}"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D451-1205-4E60-A231-8E8F0931AF4D}" type="slidenum">
              <a:rPr lang="en-US" smtClean="0"/>
              <a:t>‹#›</a:t>
            </a:fld>
            <a:endParaRPr lang="en-US"/>
          </a:p>
        </p:txBody>
      </p:sp>
    </p:spTree>
    <p:extLst>
      <p:ext uri="{BB962C8B-B14F-4D97-AF65-F5344CB8AC3E}">
        <p14:creationId xmlns:p14="http://schemas.microsoft.com/office/powerpoint/2010/main" val="403617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3F8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985F3-6549-4258-8C33-087F7466C4DF}" type="datetimeFigureOut">
              <a:rPr lang="en-US" smtClean="0"/>
              <a:t>10/6/2016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D451-1205-4E60-A231-8E8F0931AF4D}" type="slidenum">
              <a:rPr lang="en-US" smtClean="0"/>
              <a:t>‹#›</a:t>
            </a:fld>
            <a:endParaRPr lang="en-US"/>
          </a:p>
        </p:txBody>
      </p:sp>
    </p:spTree>
    <p:extLst>
      <p:ext uri="{BB962C8B-B14F-4D97-AF65-F5344CB8AC3E}">
        <p14:creationId xmlns:p14="http://schemas.microsoft.com/office/powerpoint/2010/main" val="4019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bit.ly/svapolicyprioritie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it.ly/svaresearch"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it.ly/natcontestimonial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www.studentveterans.org/"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bit.ly/svaresearc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bit.ly/svachapterdirecto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bit.ly/svascholarships20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bit.ly/svaprogram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bit.ly/vcisva"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bit.ly/svavo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6955" y="6287785"/>
            <a:ext cx="10255045" cy="369332"/>
          </a:xfrm>
          <a:prstGeom prst="rect">
            <a:avLst/>
          </a:prstGeom>
          <a:noFill/>
        </p:spPr>
        <p:txBody>
          <a:bodyPr wrap="square" rtlCol="0">
            <a:spAutoFit/>
          </a:bodyPr>
          <a:lstStyle/>
          <a:p>
            <a:pPr lvl="1" algn="r"/>
            <a:r>
              <a:rPr lang="en-US" b="1" dirty="0">
                <a:solidFill>
                  <a:schemeClr val="bg1"/>
                </a:solidFill>
                <a:latin typeface="Helvetica" panose="020B0604020202020204" pitchFamily="34" charset="0"/>
                <a:cs typeface="Helvetica" panose="020B0604020202020204" pitchFamily="34" charset="0"/>
              </a:rPr>
              <a:t>Yesterday’s Warriors | Today’s Scholars | Tomorrow’s Leaders</a:t>
            </a:r>
          </a:p>
        </p:txBody>
      </p:sp>
      <p:sp>
        <p:nvSpPr>
          <p:cNvPr id="8" name="TextBox 7"/>
          <p:cNvSpPr txBox="1"/>
          <p:nvPr/>
        </p:nvSpPr>
        <p:spPr>
          <a:xfrm>
            <a:off x="7827151" y="5836395"/>
            <a:ext cx="4364849" cy="461665"/>
          </a:xfrm>
          <a:prstGeom prst="rect">
            <a:avLst/>
          </a:prstGeom>
          <a:noFill/>
        </p:spPr>
        <p:txBody>
          <a:bodyPr wrap="none" rtlCol="0">
            <a:spAutoFit/>
          </a:bodyPr>
          <a:lstStyle/>
          <a:p>
            <a:pPr algn="r"/>
            <a:r>
              <a:rPr lang="en-US" sz="2400" b="1" dirty="0">
                <a:solidFill>
                  <a:schemeClr val="bg1"/>
                </a:solidFill>
                <a:latin typeface="Helvetica" panose="020B0604020202020204" pitchFamily="34" charset="0"/>
                <a:cs typeface="Helvetica" panose="020B0604020202020204" pitchFamily="34" charset="0"/>
              </a:rPr>
              <a:t>Student Veterans of America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280" y="243315"/>
            <a:ext cx="5593080" cy="5593080"/>
          </a:xfrm>
          <a:prstGeom prst="rect">
            <a:avLst/>
          </a:prstGeom>
        </p:spPr>
      </p:pic>
    </p:spTree>
    <p:extLst>
      <p:ext uri="{BB962C8B-B14F-4D97-AF65-F5344CB8AC3E}">
        <p14:creationId xmlns:p14="http://schemas.microsoft.com/office/powerpoint/2010/main" val="24427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Protecting the G.I. Bill</a:t>
            </a:r>
          </a:p>
        </p:txBody>
      </p:sp>
      <p:sp>
        <p:nvSpPr>
          <p:cNvPr id="3" name="Content Placeholder 2"/>
          <p:cNvSpPr>
            <a:spLocks noGrp="1"/>
          </p:cNvSpPr>
          <p:nvPr>
            <p:ph idx="1"/>
          </p:nvPr>
        </p:nvSpPr>
        <p:spPr>
          <a:xfrm>
            <a:off x="838200" y="1597433"/>
            <a:ext cx="5899484" cy="4351338"/>
          </a:xfrm>
        </p:spPr>
        <p:txBody>
          <a:bodyPr numCol="1">
            <a:normAutofit fontScale="85000" lnSpcReduction="20000"/>
          </a:bodyPr>
          <a:lstStyle/>
          <a:p>
            <a:pPr marL="0" indent="0">
              <a:lnSpc>
                <a:spcPct val="120000"/>
              </a:lnSpc>
              <a:buNone/>
            </a:pPr>
            <a:r>
              <a:rPr lang="en-US" dirty="0">
                <a:solidFill>
                  <a:schemeClr val="bg1"/>
                </a:solidFill>
                <a:latin typeface="Helvetica" charset="0"/>
                <a:ea typeface="Helvetica" charset="0"/>
                <a:cs typeface="Helvetica" charset="0"/>
              </a:rPr>
              <a:t>SVA's Government Affairs team advises lawmakers and advocates in eight issue areas, like student debt and STEM fields.</a:t>
            </a:r>
          </a:p>
          <a:p>
            <a:pPr marL="0" indent="0">
              <a:lnSpc>
                <a:spcPct val="120000"/>
              </a:lnSpc>
              <a:buNone/>
            </a:pPr>
            <a:endParaRPr lang="en-US" dirty="0">
              <a:solidFill>
                <a:schemeClr val="bg1"/>
              </a:solidFill>
              <a:latin typeface="Helvetica" charset="0"/>
              <a:ea typeface="Helvetica" charset="0"/>
              <a:cs typeface="Helvetica" charset="0"/>
            </a:endParaRPr>
          </a:p>
          <a:p>
            <a:pPr marL="0" indent="0">
              <a:lnSpc>
                <a:spcPct val="120000"/>
              </a:lnSpc>
              <a:buNone/>
            </a:pPr>
            <a:r>
              <a:rPr lang="en-US" dirty="0">
                <a:solidFill>
                  <a:schemeClr val="bg1"/>
                </a:solidFill>
                <a:latin typeface="Helvetica" charset="0"/>
                <a:ea typeface="Helvetica" charset="0"/>
                <a:cs typeface="Helvetica" charset="0"/>
              </a:rPr>
              <a:t>The annual VFW-SVA Legislative Fellowship invites 10 student veterans to Washington, D.C. to advocate on Capitol Hill.</a:t>
            </a:r>
          </a:p>
          <a:p>
            <a:pPr marL="0" indent="0">
              <a:buNone/>
            </a:pPr>
            <a:endParaRPr lang="en-US" dirty="0">
              <a:solidFill>
                <a:schemeClr val="bg1"/>
              </a:solidFill>
              <a:latin typeface="Helvetica" charset="0"/>
              <a:ea typeface="Helvetica" charset="0"/>
              <a:cs typeface="Helvetica" charset="0"/>
            </a:endParaRPr>
          </a:p>
          <a:p>
            <a:pPr marL="0" indent="0" algn="ctr">
              <a:buNone/>
            </a:pPr>
            <a:r>
              <a:rPr lang="en-US" dirty="0" err="1">
                <a:solidFill>
                  <a:schemeClr val="bg1"/>
                </a:solidFill>
                <a:latin typeface="Helvetica" charset="0"/>
                <a:ea typeface="Helvetica" charset="0"/>
                <a:cs typeface="Helvetica" charset="0"/>
                <a:hlinkClick r:id="rId2" action="ppaction://hlinkfile"/>
              </a:rPr>
              <a:t>bit.ly</a:t>
            </a:r>
            <a:r>
              <a:rPr lang="en-US" dirty="0">
                <a:solidFill>
                  <a:schemeClr val="bg1"/>
                </a:solidFill>
                <a:latin typeface="Helvetica" charset="0"/>
                <a:ea typeface="Helvetica" charset="0"/>
                <a:cs typeface="Helvetica" charset="0"/>
                <a:hlinkClick r:id="rId2" action="ppaction://hlinkfile"/>
              </a:rPr>
              <a:t>/</a:t>
            </a:r>
            <a:r>
              <a:rPr lang="en-US" dirty="0" err="1">
                <a:solidFill>
                  <a:schemeClr val="bg1"/>
                </a:solidFill>
                <a:latin typeface="Helvetica" charset="0"/>
                <a:ea typeface="Helvetica" charset="0"/>
                <a:cs typeface="Helvetica" charset="0"/>
                <a:hlinkClick r:id="rId2" action="ppaction://hlinkfile"/>
              </a:rPr>
              <a:t>svapolicypriorities</a:t>
            </a:r>
            <a:endParaRPr lang="en-US" dirty="0">
              <a:solidFill>
                <a:schemeClr val="bg1"/>
              </a:solidFill>
              <a:latin typeface="Helvetica" charset="0"/>
              <a:ea typeface="Helvetica" charset="0"/>
              <a:cs typeface="Helvetica"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553" y="1597433"/>
            <a:ext cx="2963651" cy="2963651"/>
          </a:xfrm>
          <a:prstGeom prst="rect">
            <a:avLst/>
          </a:prstGeom>
          <a:ln>
            <a:noFill/>
          </a:ln>
          <a:effectLst>
            <a:outerShdw blurRad="292100" dist="139700" dir="2700000" algn="tl" rotWithShape="0">
              <a:srgbClr val="333333">
                <a:alpha val="65000"/>
              </a:srgbClr>
            </a:outerShdw>
          </a:effectLst>
        </p:spPr>
      </p:pic>
      <p:pic>
        <p:nvPicPr>
          <p:cNvPr id="7" name="Picture 6" descr="SVA-VFW_Legislative_Fellowship_LOGO_Blue_Fade.ai.p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6878" y="4870527"/>
            <a:ext cx="3429000" cy="1418605"/>
          </a:xfrm>
          <a:prstGeom prst="rect">
            <a:avLst/>
          </a:prstGeom>
        </p:spPr>
      </p:pic>
    </p:spTree>
    <p:extLst>
      <p:ext uri="{BB962C8B-B14F-4D97-AF65-F5344CB8AC3E}">
        <p14:creationId xmlns:p14="http://schemas.microsoft.com/office/powerpoint/2010/main" val="28671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378726"/>
            <a:ext cx="12192000" cy="1479274"/>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Conducting Groundbreaking Research</a:t>
            </a:r>
          </a:p>
        </p:txBody>
      </p:sp>
      <p:sp>
        <p:nvSpPr>
          <p:cNvPr id="3" name="Content Placeholder 2"/>
          <p:cNvSpPr>
            <a:spLocks noGrp="1"/>
          </p:cNvSpPr>
          <p:nvPr>
            <p:ph idx="1"/>
          </p:nvPr>
        </p:nvSpPr>
        <p:spPr>
          <a:xfrm>
            <a:off x="838200" y="1503947"/>
            <a:ext cx="10515600" cy="3982453"/>
          </a:xfrm>
        </p:spPr>
        <p:txBody>
          <a:bodyPr numCol="1">
            <a:normAutofit fontScale="62500" lnSpcReduction="20000"/>
          </a:bodyPr>
          <a:lstStyle/>
          <a:p>
            <a:pPr marL="0" indent="0">
              <a:lnSpc>
                <a:spcPct val="120000"/>
              </a:lnSpc>
              <a:buNone/>
            </a:pPr>
            <a:r>
              <a:rPr lang="en-US" dirty="0">
                <a:solidFill>
                  <a:schemeClr val="bg1"/>
                </a:solidFill>
                <a:latin typeface="Helvetica" charset="0"/>
                <a:ea typeface="Helvetica" charset="0"/>
                <a:cs typeface="Helvetica" charset="0"/>
              </a:rPr>
              <a:t>In 2014, SVA released the </a:t>
            </a:r>
            <a:r>
              <a:rPr lang="en-US" b="1" dirty="0">
                <a:solidFill>
                  <a:schemeClr val="bg1"/>
                </a:solidFill>
                <a:latin typeface="Helvetica" charset="0"/>
                <a:ea typeface="Helvetica" charset="0"/>
                <a:cs typeface="Helvetica" charset="0"/>
              </a:rPr>
              <a:t>Million Records Project (MRP)</a:t>
            </a:r>
            <a:r>
              <a:rPr lang="en-US" dirty="0">
                <a:solidFill>
                  <a:schemeClr val="bg1"/>
                </a:solidFill>
                <a:latin typeface="Helvetica" charset="0"/>
                <a:ea typeface="Helvetica" charset="0"/>
                <a:cs typeface="Helvetica" charset="0"/>
              </a:rPr>
              <a:t> which provided near real-time data for policymakers, service providers, institutions of higher learning, and the general public for the first time in history.</a:t>
            </a:r>
          </a:p>
          <a:p>
            <a:pPr marL="0" indent="0">
              <a:lnSpc>
                <a:spcPct val="120000"/>
              </a:lnSpc>
              <a:buNone/>
            </a:pPr>
            <a:r>
              <a:rPr lang="en-US" dirty="0">
                <a:solidFill>
                  <a:schemeClr val="bg1"/>
                </a:solidFill>
                <a:latin typeface="Helvetica" charset="0"/>
                <a:ea typeface="Helvetica" charset="0"/>
                <a:cs typeface="Helvetica" charset="0"/>
              </a:rPr>
              <a:t>SVA will doubled down its efforts by launching two new research initiatives in 2016:</a:t>
            </a:r>
          </a:p>
          <a:p>
            <a:pPr marL="0" indent="0">
              <a:lnSpc>
                <a:spcPct val="120000"/>
              </a:lnSpc>
              <a:buNone/>
            </a:pPr>
            <a:r>
              <a:rPr lang="en-US" dirty="0">
                <a:solidFill>
                  <a:schemeClr val="bg1"/>
                </a:solidFill>
                <a:latin typeface="Helvetica" charset="0"/>
                <a:ea typeface="Helvetica" charset="0"/>
                <a:cs typeface="Helvetica" charset="0"/>
              </a:rPr>
              <a:t>	The </a:t>
            </a:r>
            <a:r>
              <a:rPr lang="en-US" b="1" dirty="0">
                <a:solidFill>
                  <a:schemeClr val="bg1"/>
                </a:solidFill>
                <a:latin typeface="Helvetica" charset="0"/>
                <a:ea typeface="Helvetica" charset="0"/>
                <a:cs typeface="Helvetica" charset="0"/>
              </a:rPr>
              <a:t>National Veteran Education Success Tracker (NVEST) </a:t>
            </a:r>
            <a:r>
              <a:rPr lang="en-US" dirty="0">
                <a:solidFill>
                  <a:schemeClr val="bg1"/>
                </a:solidFill>
                <a:latin typeface="Helvetica" charset="0"/>
                <a:ea typeface="Helvetica" charset="0"/>
                <a:cs typeface="Helvetica" charset="0"/>
              </a:rPr>
              <a:t>will build on MRP by adding 	level of education, majors and ultimately the completion rates of Post 9/11 GI Bill recipients 	to our knowledge bank.</a:t>
            </a:r>
          </a:p>
          <a:p>
            <a:pPr marL="0" indent="0">
              <a:lnSpc>
                <a:spcPct val="120000"/>
              </a:lnSpc>
              <a:buNone/>
            </a:pPr>
            <a:r>
              <a:rPr lang="en-US" dirty="0">
                <a:solidFill>
                  <a:schemeClr val="bg1"/>
                </a:solidFill>
                <a:latin typeface="Helvetica" charset="0"/>
                <a:ea typeface="Helvetica" charset="0"/>
                <a:cs typeface="Helvetica" charset="0"/>
              </a:rPr>
              <a:t>	The </a:t>
            </a:r>
            <a:r>
              <a:rPr lang="en-US" b="1" dirty="0">
                <a:solidFill>
                  <a:schemeClr val="bg1"/>
                </a:solidFill>
                <a:latin typeface="Helvetica" charset="0"/>
                <a:ea typeface="Helvetica" charset="0"/>
                <a:cs typeface="Helvetica" charset="0"/>
              </a:rPr>
              <a:t>SVA Spotlight </a:t>
            </a:r>
            <a:r>
              <a:rPr lang="en-US" dirty="0">
                <a:solidFill>
                  <a:schemeClr val="bg1"/>
                </a:solidFill>
                <a:latin typeface="Helvetica" charset="0"/>
                <a:ea typeface="Helvetica" charset="0"/>
                <a:cs typeface="Helvetica" charset="0"/>
              </a:rPr>
              <a:t>survey provides annual demographic data on the student veteran 	population.</a:t>
            </a:r>
          </a:p>
          <a:p>
            <a:pPr marL="0" indent="0">
              <a:lnSpc>
                <a:spcPct val="120000"/>
              </a:lnSpc>
              <a:buNone/>
            </a:pPr>
            <a:endParaRPr lang="en-US" dirty="0">
              <a:solidFill>
                <a:schemeClr val="bg1"/>
              </a:solidFill>
              <a:latin typeface="Helvetica" charset="0"/>
              <a:ea typeface="Helvetica" charset="0"/>
              <a:cs typeface="Helvetica" charset="0"/>
            </a:endParaRPr>
          </a:p>
          <a:p>
            <a:pPr marL="0" indent="0" algn="ctr">
              <a:lnSpc>
                <a:spcPct val="120000"/>
              </a:lnSpc>
              <a:buNone/>
            </a:pPr>
            <a:r>
              <a:rPr lang="en-US" dirty="0" err="1">
                <a:solidFill>
                  <a:schemeClr val="bg1"/>
                </a:solidFill>
                <a:latin typeface="Helvetica" charset="0"/>
                <a:ea typeface="Helvetica" charset="0"/>
                <a:cs typeface="Helvetica" charset="0"/>
                <a:hlinkClick r:id="rId2"/>
              </a:rPr>
              <a:t>bit.ly</a:t>
            </a:r>
            <a:r>
              <a:rPr lang="en-US" dirty="0">
                <a:solidFill>
                  <a:schemeClr val="bg1"/>
                </a:solidFill>
                <a:latin typeface="Helvetica" charset="0"/>
                <a:ea typeface="Helvetica" charset="0"/>
                <a:cs typeface="Helvetica" charset="0"/>
                <a:hlinkClick r:id="rId2"/>
              </a:rPr>
              <a:t>/</a:t>
            </a:r>
            <a:r>
              <a:rPr lang="en-US" dirty="0" err="1">
                <a:solidFill>
                  <a:schemeClr val="bg1"/>
                </a:solidFill>
                <a:latin typeface="Helvetica" charset="0"/>
                <a:ea typeface="Helvetica" charset="0"/>
                <a:cs typeface="Helvetica" charset="0"/>
                <a:hlinkClick r:id="rId2"/>
              </a:rPr>
              <a:t>svaresearch</a:t>
            </a:r>
            <a:endParaRPr lang="en-US" dirty="0">
              <a:solidFill>
                <a:schemeClr val="bg1"/>
              </a:solidFill>
              <a:latin typeface="Helvetica" charset="0"/>
              <a:ea typeface="Helvetica" charset="0"/>
              <a:cs typeface="Helvetic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78725"/>
            <a:ext cx="3905250" cy="133350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315" y="5384315"/>
            <a:ext cx="1327910" cy="1327910"/>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972" y="5378725"/>
            <a:ext cx="3200401" cy="1333500"/>
          </a:xfrm>
          <a:prstGeom prst="rect">
            <a:avLst/>
          </a:prstGeom>
          <a:noFill/>
          <a:ln>
            <a:no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31239" y="5463587"/>
            <a:ext cx="1163776" cy="1163776"/>
          </a:xfrm>
          <a:prstGeom prst="rect">
            <a:avLst/>
          </a:prstGeom>
        </p:spPr>
      </p:pic>
    </p:spTree>
    <p:extLst>
      <p:ext uri="{BB962C8B-B14F-4D97-AF65-F5344CB8AC3E}">
        <p14:creationId xmlns:p14="http://schemas.microsoft.com/office/powerpoint/2010/main" val="126259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SVA Annual National Conference</a:t>
            </a:r>
          </a:p>
        </p:txBody>
      </p:sp>
      <p:sp>
        <p:nvSpPr>
          <p:cNvPr id="3" name="Content Placeholder 2"/>
          <p:cNvSpPr>
            <a:spLocks noGrp="1"/>
          </p:cNvSpPr>
          <p:nvPr>
            <p:ph idx="1"/>
          </p:nvPr>
        </p:nvSpPr>
        <p:spPr>
          <a:xfrm>
            <a:off x="838200" y="4532671"/>
            <a:ext cx="10515600" cy="1949092"/>
          </a:xfrm>
        </p:spPr>
        <p:txBody>
          <a:bodyPr numCol="1">
            <a:normAutofit fontScale="85000" lnSpcReduction="10000"/>
          </a:bodyPr>
          <a:lstStyle/>
          <a:p>
            <a:pPr marL="0" indent="0">
              <a:buNone/>
            </a:pPr>
            <a:r>
              <a:rPr lang="en-US" dirty="0">
                <a:solidFill>
                  <a:schemeClr val="bg1"/>
                </a:solidFill>
                <a:latin typeface="Helvetica" charset="0"/>
                <a:ea typeface="Helvetica" charset="0"/>
                <a:cs typeface="Helvetica" charset="0"/>
              </a:rPr>
              <a:t>The SVA National Conference is the largest gathering of student veterans in the country, with over 1,500 attending in 2016. Our 2017 National Conference will be held January 5-8, 2017 in Anaheim, California.</a:t>
            </a:r>
          </a:p>
          <a:p>
            <a:pPr marL="0" indent="0">
              <a:buNone/>
            </a:pPr>
            <a:endParaRPr lang="en-US" dirty="0">
              <a:solidFill>
                <a:schemeClr val="bg1"/>
              </a:solidFill>
              <a:latin typeface="Helvetica" charset="0"/>
              <a:ea typeface="Helvetica" charset="0"/>
              <a:cs typeface="Helvetica" charset="0"/>
            </a:endParaRPr>
          </a:p>
          <a:p>
            <a:pPr marL="0" indent="0" algn="ctr">
              <a:buNone/>
            </a:pPr>
            <a:r>
              <a:rPr lang="en-US" dirty="0" err="1">
                <a:solidFill>
                  <a:schemeClr val="bg1"/>
                </a:solidFill>
                <a:latin typeface="Helvetica" charset="0"/>
                <a:ea typeface="Helvetica" charset="0"/>
                <a:cs typeface="Helvetica" charset="0"/>
                <a:hlinkClick r:id="rId2"/>
              </a:rPr>
              <a:t>bit.ly</a:t>
            </a:r>
            <a:r>
              <a:rPr lang="en-US" dirty="0">
                <a:solidFill>
                  <a:schemeClr val="bg1"/>
                </a:solidFill>
                <a:latin typeface="Helvetica" charset="0"/>
                <a:ea typeface="Helvetica" charset="0"/>
                <a:cs typeface="Helvetica" charset="0"/>
                <a:hlinkClick r:id="rId2"/>
              </a:rPr>
              <a:t>/</a:t>
            </a:r>
            <a:r>
              <a:rPr lang="en-US" dirty="0" err="1">
                <a:solidFill>
                  <a:schemeClr val="bg1"/>
                </a:solidFill>
                <a:latin typeface="Helvetica" charset="0"/>
                <a:ea typeface="Helvetica" charset="0"/>
                <a:cs typeface="Helvetica" charset="0"/>
                <a:hlinkClick r:id="rId2"/>
              </a:rPr>
              <a:t>natcontestimonials</a:t>
            </a:r>
            <a:endParaRPr lang="en-US" dirty="0">
              <a:solidFill>
                <a:schemeClr val="bg1"/>
              </a:solidFill>
              <a:latin typeface="Helvetica" charset="0"/>
              <a:ea typeface="Helvetica" charset="0"/>
              <a:cs typeface="Helvetica"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393746"/>
            <a:ext cx="8055077" cy="29816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286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Stay in Touch</a:t>
            </a:r>
          </a:p>
        </p:txBody>
      </p:sp>
      <p:sp>
        <p:nvSpPr>
          <p:cNvPr id="3" name="Content Placeholder 2"/>
          <p:cNvSpPr>
            <a:spLocks noGrp="1"/>
          </p:cNvSpPr>
          <p:nvPr>
            <p:ph idx="1"/>
          </p:nvPr>
        </p:nvSpPr>
        <p:spPr>
          <a:xfrm>
            <a:off x="-325476" y="1522246"/>
            <a:ext cx="4598116" cy="5155280"/>
          </a:xfrm>
        </p:spPr>
        <p:txBody>
          <a:bodyPr numCol="1">
            <a:normAutofit fontScale="62500" lnSpcReduction="20000"/>
          </a:bodyPr>
          <a:lstStyle/>
          <a:p>
            <a:pPr marL="0" indent="0" algn="r">
              <a:buNone/>
            </a:pPr>
            <a:r>
              <a:rPr lang="en-US" dirty="0" err="1">
                <a:solidFill>
                  <a:schemeClr val="bg1"/>
                </a:solidFill>
                <a:latin typeface="Helvetica" charset="0"/>
                <a:ea typeface="Helvetica" charset="0"/>
                <a:cs typeface="Helvetica" charset="0"/>
                <a:hlinkClick r:id="rId2"/>
              </a:rPr>
              <a:t>www.studentveterans.org</a:t>
            </a: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r>
              <a:rPr lang="en-US" dirty="0" err="1">
                <a:solidFill>
                  <a:schemeClr val="bg1"/>
                </a:solidFill>
                <a:latin typeface="Helvetica" charset="0"/>
                <a:ea typeface="Helvetica" charset="0"/>
                <a:cs typeface="Helvetica" charset="0"/>
              </a:rPr>
              <a:t>Facebook.com</a:t>
            </a:r>
            <a:r>
              <a:rPr lang="en-US" dirty="0">
                <a:solidFill>
                  <a:schemeClr val="bg1"/>
                </a:solidFill>
                <a:latin typeface="Helvetica" charset="0"/>
                <a:ea typeface="Helvetica" charset="0"/>
                <a:cs typeface="Helvetica" charset="0"/>
              </a:rPr>
              <a:t>/</a:t>
            </a:r>
            <a:r>
              <a:rPr lang="en-US" dirty="0" err="1">
                <a:solidFill>
                  <a:schemeClr val="bg1"/>
                </a:solidFill>
                <a:latin typeface="Helvetica" charset="0"/>
                <a:ea typeface="Helvetica" charset="0"/>
                <a:cs typeface="Helvetica" charset="0"/>
              </a:rPr>
              <a:t>StudentVets</a:t>
            </a: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r>
              <a:rPr lang="en-US" dirty="0">
                <a:solidFill>
                  <a:schemeClr val="bg1"/>
                </a:solidFill>
                <a:latin typeface="Helvetica" charset="0"/>
                <a:ea typeface="Helvetica" charset="0"/>
                <a:cs typeface="Helvetica" charset="0"/>
              </a:rPr>
              <a:t>@</a:t>
            </a:r>
            <a:r>
              <a:rPr lang="en-US" dirty="0" err="1">
                <a:solidFill>
                  <a:schemeClr val="bg1"/>
                </a:solidFill>
                <a:latin typeface="Helvetica" charset="0"/>
                <a:ea typeface="Helvetica" charset="0"/>
                <a:cs typeface="Helvetica" charset="0"/>
              </a:rPr>
              <a:t>StudentVets</a:t>
            </a: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r>
              <a:rPr lang="en-US" dirty="0">
                <a:solidFill>
                  <a:schemeClr val="bg1"/>
                </a:solidFill>
                <a:latin typeface="Helvetica" charset="0"/>
                <a:ea typeface="Helvetica" charset="0"/>
                <a:cs typeface="Helvetica" charset="0"/>
              </a:rPr>
              <a:t>@</a:t>
            </a:r>
            <a:r>
              <a:rPr lang="en-US" dirty="0" err="1">
                <a:solidFill>
                  <a:schemeClr val="bg1"/>
                </a:solidFill>
                <a:latin typeface="Helvetica" charset="0"/>
                <a:ea typeface="Helvetica" charset="0"/>
                <a:cs typeface="Helvetica" charset="0"/>
              </a:rPr>
              <a:t>StudentVeterans</a:t>
            </a: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r>
              <a:rPr lang="en-US" dirty="0">
                <a:solidFill>
                  <a:schemeClr val="bg1"/>
                </a:solidFill>
                <a:latin typeface="Helvetica" charset="0"/>
                <a:ea typeface="Helvetica" charset="0"/>
                <a:cs typeface="Helvetica" charset="0"/>
              </a:rPr>
              <a:t>Email us: </a:t>
            </a:r>
            <a:r>
              <a:rPr lang="en-US" dirty="0" err="1">
                <a:solidFill>
                  <a:schemeClr val="bg1"/>
                </a:solidFill>
                <a:latin typeface="Helvetica" charset="0"/>
                <a:ea typeface="Helvetica" charset="0"/>
                <a:cs typeface="Helvetica" charset="0"/>
              </a:rPr>
              <a:t>contact@studentveterans.org</a:t>
            </a: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endParaRPr lang="en-US" dirty="0">
              <a:solidFill>
                <a:schemeClr val="bg1"/>
              </a:solidFill>
              <a:latin typeface="Helvetica" charset="0"/>
              <a:ea typeface="Helvetica" charset="0"/>
              <a:cs typeface="Helvetica" charset="0"/>
            </a:endParaRPr>
          </a:p>
          <a:p>
            <a:pPr marL="0" indent="0" algn="r">
              <a:buNone/>
            </a:pPr>
            <a:r>
              <a:rPr lang="en-US" dirty="0">
                <a:solidFill>
                  <a:schemeClr val="bg1"/>
                </a:solidFill>
                <a:latin typeface="Helvetica" charset="0"/>
                <a:ea typeface="Helvetica" charset="0"/>
                <a:cs typeface="Helvetica" charset="0"/>
              </a:rPr>
              <a:t>Call us: 202-223-4710</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640" y="4099886"/>
            <a:ext cx="732497" cy="73249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169" y="3145606"/>
            <a:ext cx="751439" cy="75143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451" y="2246780"/>
            <a:ext cx="710189" cy="69598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6556" y="5035224"/>
            <a:ext cx="768581" cy="76858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821204"/>
            <a:ext cx="5245890" cy="3278681"/>
          </a:xfrm>
          <a:prstGeom prst="rect">
            <a:avLst/>
          </a:prstGeom>
        </p:spPr>
      </p:pic>
    </p:spTree>
    <p:extLst>
      <p:ext uri="{BB962C8B-B14F-4D97-AF65-F5344CB8AC3E}">
        <p14:creationId xmlns:p14="http://schemas.microsoft.com/office/powerpoint/2010/main" val="127584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Helvetica" panose="020B0604020202020204" pitchFamily="34" charset="0"/>
                <a:cs typeface="Helvetica" panose="020B0604020202020204" pitchFamily="34" charset="0"/>
              </a:rPr>
              <a:t>Why we are here</a:t>
            </a:r>
          </a:p>
        </p:txBody>
      </p:sp>
      <p:sp>
        <p:nvSpPr>
          <p:cNvPr id="3" name="Content Placeholder 2"/>
          <p:cNvSpPr>
            <a:spLocks noGrp="1"/>
          </p:cNvSpPr>
          <p:nvPr>
            <p:ph idx="1"/>
          </p:nvPr>
        </p:nvSpPr>
        <p:spPr>
          <a:xfrm>
            <a:off x="838200" y="1459865"/>
            <a:ext cx="9564757" cy="4010770"/>
          </a:xfrm>
        </p:spPr>
        <p:txBody>
          <a:bodyPr>
            <a:normAutofit fontScale="70000" lnSpcReduction="20000"/>
          </a:bodyPr>
          <a:lstStyle/>
          <a:p>
            <a:pPr>
              <a:lnSpc>
                <a:spcPct val="120000"/>
              </a:lnSpc>
            </a:pPr>
            <a:r>
              <a:rPr lang="en-US" dirty="0">
                <a:solidFill>
                  <a:schemeClr val="bg1"/>
                </a:solidFill>
                <a:latin typeface="Helvetica" panose="020B0604020202020204" pitchFamily="34" charset="0"/>
                <a:cs typeface="Helvetica" panose="020B0604020202020204" pitchFamily="34" charset="0"/>
              </a:rPr>
              <a:t>SVA provides military veterans with the resources, support, and advocacy needed to succeed in higher education and following graduation with the hope that all veterans will succeed in higher education, achieve their academic goals, and gain meaningful employment.</a:t>
            </a:r>
          </a:p>
          <a:p>
            <a:pPr>
              <a:lnSpc>
                <a:spcPct val="120000"/>
              </a:lnSpc>
            </a:pPr>
            <a:r>
              <a:rPr lang="en-US" dirty="0">
                <a:solidFill>
                  <a:schemeClr val="bg1"/>
                </a:solidFill>
                <a:latin typeface="Helvetica" panose="020B0604020202020204" pitchFamily="34" charset="0"/>
                <a:cs typeface="Helvetica" panose="020B0604020202020204" pitchFamily="34" charset="0"/>
              </a:rPr>
              <a:t>The founders of SVA came together in 2007 in response to the growing need of returning veterans for support and resources necessary to gain education.</a:t>
            </a:r>
          </a:p>
          <a:p>
            <a:pPr>
              <a:lnSpc>
                <a:spcPct val="120000"/>
              </a:lnSpc>
            </a:pPr>
            <a:r>
              <a:rPr lang="en-US" dirty="0">
                <a:solidFill>
                  <a:schemeClr val="bg1"/>
                </a:solidFill>
                <a:latin typeface="Helvetica" panose="020B0604020202020204" pitchFamily="34" charset="0"/>
                <a:cs typeface="Helvetica" panose="020B0604020202020204" pitchFamily="34" charset="0"/>
              </a:rPr>
              <a:t>Student veterans from 20 schools met in Chicago in 2008, establishing the first conference, and birth, of SVA.</a:t>
            </a:r>
          </a:p>
          <a:p>
            <a:pPr>
              <a:lnSpc>
                <a:spcPct val="120000"/>
              </a:lnSpc>
            </a:pPr>
            <a:r>
              <a:rPr lang="en-US" dirty="0">
                <a:solidFill>
                  <a:schemeClr val="bg1"/>
                </a:solidFill>
                <a:latin typeface="Helvetica" panose="020B0604020202020204" pitchFamily="34" charset="0"/>
                <a:cs typeface="Helvetica" panose="020B0604020202020204" pitchFamily="34" charset="0"/>
              </a:rPr>
              <a:t>These founders played a critical role in educating the public about the need for the Post-9/11 G.I. Bill, influencing lawmakers, and ultimately the bill’s signing.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spTree>
    <p:extLst>
      <p:ext uri="{BB962C8B-B14F-4D97-AF65-F5344CB8AC3E}">
        <p14:creationId xmlns:p14="http://schemas.microsoft.com/office/powerpoint/2010/main" val="150183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Helvetica" panose="020B0604020202020204" pitchFamily="34" charset="0"/>
                <a:cs typeface="Helvetica" panose="020B0604020202020204" pitchFamily="34" charset="0"/>
              </a:rPr>
              <a:t>Who are student veterans?</a:t>
            </a:r>
          </a:p>
        </p:txBody>
      </p:sp>
      <p:sp>
        <p:nvSpPr>
          <p:cNvPr id="3" name="Content Placeholder 2"/>
          <p:cNvSpPr>
            <a:spLocks noGrp="1"/>
          </p:cNvSpPr>
          <p:nvPr>
            <p:ph idx="1"/>
          </p:nvPr>
        </p:nvSpPr>
        <p:spPr>
          <a:xfrm>
            <a:off x="838200" y="1825625"/>
            <a:ext cx="9564757" cy="4010770"/>
          </a:xfrm>
        </p:spPr>
        <p:txBody>
          <a:bodyPr/>
          <a:lstStyle/>
          <a:p>
            <a:r>
              <a:rPr lang="en-US" dirty="0">
                <a:solidFill>
                  <a:schemeClr val="bg1"/>
                </a:solidFill>
                <a:latin typeface="Helvetica" panose="020B0604020202020204" pitchFamily="34" charset="0"/>
                <a:cs typeface="Helvetica" panose="020B0604020202020204" pitchFamily="34" charset="0"/>
              </a:rPr>
              <a:t>Example text 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21" y="1437798"/>
            <a:ext cx="5169479" cy="516947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557892" y="1437798"/>
            <a:ext cx="4795908" cy="4801314"/>
          </a:xfrm>
          <a:prstGeom prst="rect">
            <a:avLst/>
          </a:prstGeom>
          <a:noFill/>
        </p:spPr>
        <p:txBody>
          <a:bodyPr wrap="square" rtlCol="0">
            <a:spAutoFit/>
          </a:bodyPr>
          <a:lstStyle/>
          <a:p>
            <a:r>
              <a:rPr lang="en-US" sz="2400" dirty="0">
                <a:solidFill>
                  <a:schemeClr val="bg1"/>
                </a:solidFill>
                <a:latin typeface="Helvetica" charset="0"/>
                <a:ea typeface="Helvetica" charset="0"/>
                <a:cs typeface="Helvetica" charset="0"/>
              </a:rPr>
              <a:t>27% are women</a:t>
            </a:r>
          </a:p>
          <a:p>
            <a:r>
              <a:rPr lang="en-US" sz="2400" dirty="0">
                <a:solidFill>
                  <a:schemeClr val="bg1"/>
                </a:solidFill>
                <a:latin typeface="Helvetica" charset="0"/>
                <a:ea typeface="Helvetica" charset="0"/>
                <a:cs typeface="Helvetica" charset="0"/>
              </a:rPr>
              <a:t>46% have children</a:t>
            </a:r>
          </a:p>
          <a:p>
            <a:r>
              <a:rPr lang="en-US" sz="2400" dirty="0">
                <a:solidFill>
                  <a:schemeClr val="bg1"/>
                </a:solidFill>
                <a:latin typeface="Helvetica" charset="0"/>
                <a:ea typeface="Helvetica" charset="0"/>
                <a:cs typeface="Helvetica" charset="0"/>
              </a:rPr>
              <a:t>80% are over age 25</a:t>
            </a:r>
          </a:p>
          <a:p>
            <a:r>
              <a:rPr lang="en-US" sz="2400" dirty="0">
                <a:solidFill>
                  <a:schemeClr val="bg1"/>
                </a:solidFill>
                <a:latin typeface="Helvetica" charset="0"/>
                <a:ea typeface="Helvetica" charset="0"/>
                <a:cs typeface="Helvetica" charset="0"/>
              </a:rPr>
              <a:t>83% attend a public institution</a:t>
            </a:r>
          </a:p>
          <a:p>
            <a:r>
              <a:rPr lang="en-US" sz="2400" dirty="0">
                <a:solidFill>
                  <a:schemeClr val="bg1"/>
                </a:solidFill>
                <a:latin typeface="Helvetica" charset="0"/>
                <a:ea typeface="Helvetica" charset="0"/>
                <a:cs typeface="Helvetica" charset="0"/>
              </a:rPr>
              <a:t>45% are married</a:t>
            </a:r>
          </a:p>
          <a:p>
            <a:r>
              <a:rPr lang="en-US" sz="2400" dirty="0">
                <a:solidFill>
                  <a:schemeClr val="bg1"/>
                </a:solidFill>
                <a:latin typeface="Helvetica" charset="0"/>
                <a:ea typeface="Helvetica" charset="0"/>
                <a:cs typeface="Helvetica" charset="0"/>
              </a:rPr>
              <a:t>90% enlisted</a:t>
            </a:r>
          </a:p>
          <a:p>
            <a:r>
              <a:rPr lang="en-US" i="1" dirty="0">
                <a:solidFill>
                  <a:schemeClr val="bg1"/>
                </a:solidFill>
                <a:latin typeface="Helvetica" charset="0"/>
                <a:ea typeface="Helvetica" charset="0"/>
                <a:cs typeface="Helvetica" charset="0"/>
              </a:rPr>
              <a:t>*2016 SVA Spotlight Survey</a:t>
            </a:r>
          </a:p>
          <a:p>
            <a:endParaRPr lang="en-US" sz="2400" dirty="0">
              <a:solidFill>
                <a:schemeClr val="bg1"/>
              </a:solidFill>
              <a:latin typeface="Helvetica" charset="0"/>
              <a:ea typeface="Helvetica" charset="0"/>
              <a:cs typeface="Helvetica" charset="0"/>
            </a:endParaRPr>
          </a:p>
          <a:p>
            <a:r>
              <a:rPr lang="en-US" sz="2400" dirty="0">
                <a:solidFill>
                  <a:schemeClr val="bg1"/>
                </a:solidFill>
                <a:latin typeface="Helvetica" charset="0"/>
                <a:ea typeface="Helvetica" charset="0"/>
                <a:cs typeface="Helvetica" charset="0"/>
              </a:rPr>
              <a:t>Over 1 million are receiving G.I. Bill benefits, over 500,000 of them are on SVA campuses</a:t>
            </a:r>
          </a:p>
          <a:p>
            <a:endParaRPr lang="en-US" sz="2400" dirty="0">
              <a:solidFill>
                <a:schemeClr val="bg1"/>
              </a:solidFill>
              <a:latin typeface="Helvetica" charset="0"/>
              <a:ea typeface="Helvetica" charset="0"/>
              <a:cs typeface="Helvetica" charset="0"/>
            </a:endParaRPr>
          </a:p>
          <a:p>
            <a:r>
              <a:rPr lang="en-US" sz="2400" dirty="0" err="1">
                <a:solidFill>
                  <a:schemeClr val="bg1"/>
                </a:solidFill>
                <a:latin typeface="Helvetica" charset="0"/>
                <a:ea typeface="Helvetica" charset="0"/>
                <a:cs typeface="Helvetica" charset="0"/>
                <a:hlinkClick r:id="rId4"/>
              </a:rPr>
              <a:t>bit.ly</a:t>
            </a:r>
            <a:r>
              <a:rPr lang="en-US" sz="2400" dirty="0">
                <a:solidFill>
                  <a:schemeClr val="bg1"/>
                </a:solidFill>
                <a:latin typeface="Helvetica" charset="0"/>
                <a:ea typeface="Helvetica" charset="0"/>
                <a:cs typeface="Helvetica" charset="0"/>
                <a:hlinkClick r:id="rId4"/>
              </a:rPr>
              <a:t>/</a:t>
            </a:r>
            <a:r>
              <a:rPr lang="en-US" sz="2400" dirty="0" err="1">
                <a:solidFill>
                  <a:schemeClr val="bg1"/>
                </a:solidFill>
                <a:latin typeface="Helvetica" charset="0"/>
                <a:ea typeface="Helvetica" charset="0"/>
                <a:cs typeface="Helvetica" charset="0"/>
                <a:hlinkClick r:id="rId4"/>
              </a:rPr>
              <a:t>svaresearch</a:t>
            </a:r>
            <a:endParaRPr lang="en-US" sz="24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317610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355" y="0"/>
            <a:ext cx="9797143" cy="6858000"/>
          </a:xfrm>
          <a:prstGeom prst="rect">
            <a:avLst/>
          </a:prstGeom>
        </p:spPr>
      </p:pic>
    </p:spTree>
    <p:extLst>
      <p:ext uri="{BB962C8B-B14F-4D97-AF65-F5344CB8AC3E}">
        <p14:creationId xmlns:p14="http://schemas.microsoft.com/office/powerpoint/2010/main" val="206703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Supporting Students</a:t>
            </a:r>
          </a:p>
        </p:txBody>
      </p:sp>
      <p:sp>
        <p:nvSpPr>
          <p:cNvPr id="3" name="Content Placeholder 2"/>
          <p:cNvSpPr>
            <a:spLocks noGrp="1"/>
          </p:cNvSpPr>
          <p:nvPr>
            <p:ph idx="1"/>
          </p:nvPr>
        </p:nvSpPr>
        <p:spPr>
          <a:xfrm>
            <a:off x="4923692" y="1690688"/>
            <a:ext cx="6566295" cy="4734175"/>
          </a:xfrm>
        </p:spPr>
        <p:txBody>
          <a:bodyPr numCol="1">
            <a:normAutofit fontScale="92500"/>
          </a:bodyPr>
          <a:lstStyle/>
          <a:p>
            <a:pPr>
              <a:lnSpc>
                <a:spcPct val="120000"/>
              </a:lnSpc>
            </a:pPr>
            <a:r>
              <a:rPr lang="en-US" sz="2400" b="1" dirty="0">
                <a:solidFill>
                  <a:schemeClr val="bg1"/>
                </a:solidFill>
                <a:latin typeface="Helvetica" charset="0"/>
                <a:ea typeface="Helvetica" charset="0"/>
                <a:cs typeface="Helvetica" charset="0"/>
              </a:rPr>
              <a:t>SVA supports </a:t>
            </a:r>
            <a:r>
              <a:rPr lang="en-US" sz="2400" dirty="0">
                <a:solidFill>
                  <a:schemeClr val="bg1"/>
                </a:solidFill>
                <a:latin typeface="Helvetica" charset="0"/>
                <a:ea typeface="Helvetica" charset="0"/>
                <a:cs typeface="Helvetica" charset="0"/>
              </a:rPr>
              <a:t>a chapter network of over </a:t>
            </a:r>
            <a:r>
              <a:rPr lang="en-US" sz="2400" b="1" dirty="0">
                <a:solidFill>
                  <a:schemeClr val="bg1"/>
                </a:solidFill>
                <a:latin typeface="Helvetica" charset="0"/>
                <a:ea typeface="Helvetica" charset="0"/>
                <a:cs typeface="Helvetica" charset="0"/>
              </a:rPr>
              <a:t>1,300 schools </a:t>
            </a:r>
            <a:r>
              <a:rPr lang="en-US" sz="2400" dirty="0">
                <a:solidFill>
                  <a:schemeClr val="bg1"/>
                </a:solidFill>
                <a:latin typeface="Helvetica" charset="0"/>
                <a:ea typeface="Helvetica" charset="0"/>
                <a:cs typeface="Helvetica" charset="0"/>
              </a:rPr>
              <a:t>in </a:t>
            </a:r>
            <a:r>
              <a:rPr lang="en-US" sz="2400" b="1" dirty="0">
                <a:solidFill>
                  <a:schemeClr val="bg1"/>
                </a:solidFill>
                <a:latin typeface="Helvetica" charset="0"/>
                <a:ea typeface="Helvetica" charset="0"/>
                <a:cs typeface="Helvetica" charset="0"/>
              </a:rPr>
              <a:t>50 states </a:t>
            </a:r>
            <a:r>
              <a:rPr lang="en-US" sz="2400" dirty="0">
                <a:solidFill>
                  <a:schemeClr val="bg1"/>
                </a:solidFill>
                <a:latin typeface="Helvetica" charset="0"/>
                <a:ea typeface="Helvetica" charset="0"/>
                <a:cs typeface="Helvetica" charset="0"/>
              </a:rPr>
              <a:t>and </a:t>
            </a:r>
            <a:r>
              <a:rPr lang="en-US" sz="2400" b="1" dirty="0">
                <a:solidFill>
                  <a:schemeClr val="bg1"/>
                </a:solidFill>
                <a:latin typeface="Helvetica" charset="0"/>
                <a:ea typeface="Helvetica" charset="0"/>
                <a:cs typeface="Helvetica" charset="0"/>
              </a:rPr>
              <a:t>4 countries </a:t>
            </a:r>
            <a:r>
              <a:rPr lang="en-US" sz="2400" dirty="0">
                <a:solidFill>
                  <a:schemeClr val="bg1"/>
                </a:solidFill>
                <a:latin typeface="Helvetica" charset="0"/>
                <a:ea typeface="Helvetica" charset="0"/>
                <a:cs typeface="Helvetica" charset="0"/>
              </a:rPr>
              <a:t>representing over </a:t>
            </a:r>
            <a:r>
              <a:rPr lang="en-US" sz="2400" b="1" dirty="0">
                <a:solidFill>
                  <a:schemeClr val="bg1"/>
                </a:solidFill>
                <a:latin typeface="Helvetica" charset="0"/>
                <a:ea typeface="Helvetica" charset="0"/>
                <a:cs typeface="Helvetica" charset="0"/>
              </a:rPr>
              <a:t>500,000 student veterans</a:t>
            </a:r>
            <a:r>
              <a:rPr lang="en-US" sz="2400" dirty="0">
                <a:solidFill>
                  <a:schemeClr val="bg1"/>
                </a:solidFill>
                <a:latin typeface="Helvetica" charset="0"/>
                <a:ea typeface="Helvetica" charset="0"/>
                <a:cs typeface="Helvetica" charset="0"/>
              </a:rPr>
              <a:t>. </a:t>
            </a:r>
          </a:p>
          <a:p>
            <a:pPr>
              <a:lnSpc>
                <a:spcPct val="120000"/>
              </a:lnSpc>
            </a:pPr>
            <a:r>
              <a:rPr lang="en-US" sz="2400" b="1" dirty="0">
                <a:solidFill>
                  <a:schemeClr val="bg1"/>
                </a:solidFill>
                <a:latin typeface="Helvetica" charset="0"/>
                <a:ea typeface="Helvetica" charset="0"/>
                <a:cs typeface="Helvetica" charset="0"/>
              </a:rPr>
              <a:t>SVA empowers </a:t>
            </a:r>
            <a:r>
              <a:rPr lang="en-US" sz="2400" dirty="0">
                <a:solidFill>
                  <a:schemeClr val="bg1"/>
                </a:solidFill>
                <a:latin typeface="Helvetica" charset="0"/>
                <a:ea typeface="Helvetica" charset="0"/>
                <a:cs typeface="Helvetica" charset="0"/>
              </a:rPr>
              <a:t>veterans to be informed consumers of higher education and make the most of their G.I. Bill benefits as they transition to civilian life.</a:t>
            </a:r>
          </a:p>
          <a:p>
            <a:pPr>
              <a:lnSpc>
                <a:spcPct val="120000"/>
              </a:lnSpc>
            </a:pPr>
            <a:r>
              <a:rPr lang="en-US" sz="2400" b="1" dirty="0">
                <a:solidFill>
                  <a:schemeClr val="bg1"/>
                </a:solidFill>
                <a:latin typeface="Helvetica" charset="0"/>
                <a:ea typeface="Helvetica" charset="0"/>
                <a:cs typeface="Helvetica" charset="0"/>
              </a:rPr>
              <a:t>SVA invests </a:t>
            </a:r>
            <a:r>
              <a:rPr lang="en-US" sz="2400" dirty="0">
                <a:solidFill>
                  <a:schemeClr val="bg1"/>
                </a:solidFill>
                <a:latin typeface="Helvetica" charset="0"/>
                <a:ea typeface="Helvetica" charset="0"/>
                <a:cs typeface="Helvetica" charset="0"/>
              </a:rPr>
              <a:t>in high-impact programs that sustain chapters and empower student veterans to achieve their academic goals.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9"/>
            <a:ext cx="3787056" cy="2544428"/>
          </a:xfrm>
          <a:prstGeom prst="rect">
            <a:avLst/>
          </a:prstGeom>
        </p:spPr>
      </p:pic>
      <p:sp>
        <p:nvSpPr>
          <p:cNvPr id="6" name="TextBox 5"/>
          <p:cNvSpPr txBox="1"/>
          <p:nvPr/>
        </p:nvSpPr>
        <p:spPr>
          <a:xfrm>
            <a:off x="838200" y="4467497"/>
            <a:ext cx="3787056" cy="1089529"/>
          </a:xfrm>
          <a:prstGeom prst="rect">
            <a:avLst/>
          </a:prstGeom>
          <a:noFill/>
        </p:spPr>
        <p:txBody>
          <a:bodyPr wrap="square" rtlCol="0">
            <a:spAutoFit/>
          </a:bodyPr>
          <a:lstStyle/>
          <a:p>
            <a:pPr algn="ctr">
              <a:lnSpc>
                <a:spcPct val="120000"/>
              </a:lnSpc>
            </a:pPr>
            <a:r>
              <a:rPr lang="en-US" dirty="0">
                <a:solidFill>
                  <a:schemeClr val="bg1"/>
                </a:solidFill>
                <a:latin typeface="Helvetica" charset="0"/>
                <a:ea typeface="Helvetica" charset="0"/>
                <a:cs typeface="Helvetica" charset="0"/>
              </a:rPr>
              <a:t>The heart of SVA is the student-led chapter. </a:t>
            </a:r>
          </a:p>
          <a:p>
            <a:pPr algn="ctr">
              <a:lnSpc>
                <a:spcPct val="120000"/>
              </a:lnSpc>
            </a:pPr>
            <a:r>
              <a:rPr lang="en-US" b="1" dirty="0" err="1">
                <a:solidFill>
                  <a:schemeClr val="bg1"/>
                </a:solidFill>
                <a:latin typeface="Helvetica" charset="0"/>
                <a:ea typeface="Helvetica" charset="0"/>
                <a:cs typeface="Helvetica" charset="0"/>
                <a:hlinkClick r:id="rId4"/>
              </a:rPr>
              <a:t>bit.ly</a:t>
            </a:r>
            <a:r>
              <a:rPr lang="en-US" b="1" dirty="0">
                <a:solidFill>
                  <a:schemeClr val="bg1"/>
                </a:solidFill>
                <a:latin typeface="Helvetica" charset="0"/>
                <a:ea typeface="Helvetica" charset="0"/>
                <a:cs typeface="Helvetica" charset="0"/>
                <a:hlinkClick r:id="rId4"/>
              </a:rPr>
              <a:t>/</a:t>
            </a:r>
            <a:r>
              <a:rPr lang="en-US" b="1" dirty="0" err="1">
                <a:solidFill>
                  <a:schemeClr val="bg1"/>
                </a:solidFill>
                <a:latin typeface="Helvetica" charset="0"/>
                <a:ea typeface="Helvetica" charset="0"/>
                <a:cs typeface="Helvetica" charset="0"/>
                <a:hlinkClick r:id="rId4"/>
              </a:rPr>
              <a:t>svachapterdirectory</a:t>
            </a:r>
            <a:endParaRPr lang="en-US" b="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2805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Funding Scholarships</a:t>
            </a:r>
          </a:p>
        </p:txBody>
      </p:sp>
      <p:sp>
        <p:nvSpPr>
          <p:cNvPr id="3" name="Content Placeholder 2"/>
          <p:cNvSpPr>
            <a:spLocks noGrp="1"/>
          </p:cNvSpPr>
          <p:nvPr>
            <p:ph idx="1"/>
          </p:nvPr>
        </p:nvSpPr>
        <p:spPr>
          <a:xfrm>
            <a:off x="838200" y="1825625"/>
            <a:ext cx="5621594" cy="4351338"/>
          </a:xfrm>
        </p:spPr>
        <p:txBody>
          <a:bodyPr numCol="1">
            <a:normAutofit/>
          </a:bodyPr>
          <a:lstStyle/>
          <a:p>
            <a:pPr marL="0" indent="0">
              <a:buNone/>
            </a:pPr>
            <a:r>
              <a:rPr lang="en-US" dirty="0">
                <a:solidFill>
                  <a:schemeClr val="bg1"/>
                </a:solidFill>
                <a:latin typeface="Helvetica" charset="0"/>
                <a:ea typeface="Helvetica" charset="0"/>
                <a:cs typeface="Helvetica" charset="0"/>
              </a:rPr>
              <a:t>SVA has awarded over $1 million to 111 SVA Scholars since 2011. </a:t>
            </a:r>
          </a:p>
          <a:p>
            <a:pPr marL="0" indent="0">
              <a:buNone/>
            </a:pPr>
            <a:endParaRPr lang="en-US" dirty="0">
              <a:solidFill>
                <a:schemeClr val="bg1"/>
              </a:solidFill>
              <a:latin typeface="Helvetica" charset="0"/>
              <a:ea typeface="Helvetica" charset="0"/>
              <a:cs typeface="Helvetica" charset="0"/>
            </a:endParaRPr>
          </a:p>
          <a:p>
            <a:pPr marL="0" indent="0">
              <a:buNone/>
            </a:pPr>
            <a:r>
              <a:rPr lang="en-US" dirty="0">
                <a:solidFill>
                  <a:schemeClr val="bg1"/>
                </a:solidFill>
                <a:latin typeface="Helvetica" charset="0"/>
                <a:ea typeface="Helvetica" charset="0"/>
                <a:cs typeface="Helvetica" charset="0"/>
              </a:rPr>
              <a:t>By partnering with top corporate sponsors, more student veterans become SVA scholars each semester.</a:t>
            </a:r>
          </a:p>
          <a:p>
            <a:pPr marL="0" indent="0">
              <a:buNone/>
            </a:pPr>
            <a:endParaRPr lang="en-US" dirty="0">
              <a:solidFill>
                <a:schemeClr val="bg1"/>
              </a:solidFill>
              <a:latin typeface="Helvetica" charset="0"/>
              <a:ea typeface="Helvetica" charset="0"/>
              <a:cs typeface="Helvetica"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791" y="1690688"/>
            <a:ext cx="5352435" cy="356829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025197" y="5409889"/>
            <a:ext cx="2877711" cy="369332"/>
          </a:xfrm>
          <a:prstGeom prst="rect">
            <a:avLst/>
          </a:prstGeom>
        </p:spPr>
        <p:txBody>
          <a:bodyPr wrap="none">
            <a:spAutoFit/>
          </a:bodyPr>
          <a:lstStyle/>
          <a:p>
            <a:r>
              <a:rPr lang="en-US" dirty="0" err="1">
                <a:solidFill>
                  <a:schemeClr val="bg1"/>
                </a:solidFill>
                <a:latin typeface="Helvetica" charset="0"/>
                <a:ea typeface="Helvetica" charset="0"/>
                <a:cs typeface="Helvetica" charset="0"/>
                <a:hlinkClick r:id="rId4"/>
              </a:rPr>
              <a:t>bit.ly</a:t>
            </a:r>
            <a:r>
              <a:rPr lang="en-US" dirty="0">
                <a:solidFill>
                  <a:schemeClr val="bg1"/>
                </a:solidFill>
                <a:latin typeface="Helvetica" charset="0"/>
                <a:ea typeface="Helvetica" charset="0"/>
                <a:cs typeface="Helvetica" charset="0"/>
                <a:hlinkClick r:id="rId4"/>
              </a:rPr>
              <a:t>/svascholarships2016</a:t>
            </a:r>
            <a:endParaRPr lang="en-US"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65678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Training Tomorrow’s Leaders</a:t>
            </a:r>
          </a:p>
        </p:txBody>
      </p:sp>
      <p:sp>
        <p:nvSpPr>
          <p:cNvPr id="3" name="Content Placeholder 2"/>
          <p:cNvSpPr>
            <a:spLocks noGrp="1"/>
          </p:cNvSpPr>
          <p:nvPr>
            <p:ph idx="1"/>
          </p:nvPr>
        </p:nvSpPr>
        <p:spPr>
          <a:xfrm>
            <a:off x="838200" y="1773687"/>
            <a:ext cx="5120148" cy="3820868"/>
          </a:xfrm>
        </p:spPr>
        <p:txBody>
          <a:bodyPr numCol="1">
            <a:noAutofit/>
          </a:bodyPr>
          <a:lstStyle/>
          <a:p>
            <a:pPr marL="0" indent="0">
              <a:lnSpc>
                <a:spcPct val="120000"/>
              </a:lnSpc>
              <a:buNone/>
            </a:pPr>
            <a:r>
              <a:rPr lang="en-US" sz="2200" dirty="0">
                <a:solidFill>
                  <a:schemeClr val="bg1"/>
                </a:solidFill>
                <a:latin typeface="Helvetica" charset="0"/>
                <a:ea typeface="Helvetica" charset="0"/>
                <a:cs typeface="Helvetica" charset="0"/>
              </a:rPr>
              <a:t>The Leadership Institute Series is an annual chapter training program which consists of razor-focused multi-day events which teach skills such as:</a:t>
            </a:r>
          </a:p>
          <a:p>
            <a:pPr>
              <a:lnSpc>
                <a:spcPct val="120000"/>
              </a:lnSpc>
            </a:pPr>
            <a:r>
              <a:rPr lang="en-US" sz="2200" dirty="0">
                <a:solidFill>
                  <a:schemeClr val="bg1"/>
                </a:solidFill>
                <a:latin typeface="Helvetica" charset="0"/>
                <a:ea typeface="Helvetica" charset="0"/>
                <a:cs typeface="Helvetica" charset="0"/>
              </a:rPr>
              <a:t>Chapter management</a:t>
            </a:r>
          </a:p>
          <a:p>
            <a:pPr>
              <a:lnSpc>
                <a:spcPct val="120000"/>
              </a:lnSpc>
            </a:pPr>
            <a:r>
              <a:rPr lang="en-US" sz="2200" dirty="0">
                <a:solidFill>
                  <a:schemeClr val="bg1"/>
                </a:solidFill>
                <a:latin typeface="Helvetica" charset="0"/>
                <a:ea typeface="Helvetica" charset="0"/>
                <a:cs typeface="Helvetica" charset="0"/>
              </a:rPr>
              <a:t>Budgeting </a:t>
            </a:r>
          </a:p>
          <a:p>
            <a:pPr>
              <a:lnSpc>
                <a:spcPct val="120000"/>
              </a:lnSpc>
            </a:pPr>
            <a:r>
              <a:rPr lang="en-US" sz="2200" dirty="0">
                <a:solidFill>
                  <a:schemeClr val="bg1"/>
                </a:solidFill>
                <a:latin typeface="Helvetica" charset="0"/>
                <a:ea typeface="Helvetica" charset="0"/>
                <a:cs typeface="Helvetica" charset="0"/>
              </a:rPr>
              <a:t>Strategic planning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323" y="1773686"/>
            <a:ext cx="4734233" cy="3737870"/>
          </a:xfrm>
          <a:prstGeom prst="rect">
            <a:avLst/>
          </a:prstGeom>
        </p:spPr>
      </p:pic>
      <p:sp>
        <p:nvSpPr>
          <p:cNvPr id="6" name="Rectangle 5"/>
          <p:cNvSpPr/>
          <p:nvPr/>
        </p:nvSpPr>
        <p:spPr>
          <a:xfrm>
            <a:off x="7693386" y="5594554"/>
            <a:ext cx="2056973" cy="369332"/>
          </a:xfrm>
          <a:prstGeom prst="rect">
            <a:avLst/>
          </a:prstGeom>
        </p:spPr>
        <p:txBody>
          <a:bodyPr wrap="none">
            <a:spAutoFit/>
          </a:bodyPr>
          <a:lstStyle/>
          <a:p>
            <a:r>
              <a:rPr lang="en-US" dirty="0" err="1">
                <a:solidFill>
                  <a:schemeClr val="bg1"/>
                </a:solidFill>
                <a:latin typeface="Helvetica" charset="0"/>
                <a:ea typeface="Helvetica" charset="0"/>
                <a:cs typeface="Helvetica" charset="0"/>
                <a:hlinkClick r:id="rId4"/>
              </a:rPr>
              <a:t>bit.ly</a:t>
            </a:r>
            <a:r>
              <a:rPr lang="en-US" dirty="0">
                <a:solidFill>
                  <a:schemeClr val="bg1"/>
                </a:solidFill>
                <a:latin typeface="Helvetica" charset="0"/>
                <a:ea typeface="Helvetica" charset="0"/>
                <a:cs typeface="Helvetica" charset="0"/>
                <a:hlinkClick r:id="rId4"/>
              </a:rPr>
              <a:t>/</a:t>
            </a:r>
            <a:r>
              <a:rPr lang="en-US" dirty="0" err="1">
                <a:solidFill>
                  <a:schemeClr val="bg1"/>
                </a:solidFill>
                <a:latin typeface="Helvetica" charset="0"/>
                <a:ea typeface="Helvetica" charset="0"/>
                <a:cs typeface="Helvetica" charset="0"/>
                <a:hlinkClick r:id="rId4"/>
              </a:rPr>
              <a:t>svaprograms</a:t>
            </a:r>
            <a:endParaRPr lang="en-US"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70172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Building Vet Centers</a:t>
            </a:r>
          </a:p>
        </p:txBody>
      </p:sp>
      <p:sp>
        <p:nvSpPr>
          <p:cNvPr id="3" name="Content Placeholder 2"/>
          <p:cNvSpPr>
            <a:spLocks noGrp="1"/>
          </p:cNvSpPr>
          <p:nvPr>
            <p:ph idx="1"/>
          </p:nvPr>
        </p:nvSpPr>
        <p:spPr>
          <a:xfrm>
            <a:off x="6499123" y="1431820"/>
            <a:ext cx="4854677" cy="4501945"/>
          </a:xfrm>
        </p:spPr>
        <p:txBody>
          <a:bodyPr numCol="1">
            <a:normAutofit/>
          </a:bodyPr>
          <a:lstStyle/>
          <a:p>
            <a:pPr marL="0" indent="0">
              <a:buNone/>
            </a:pPr>
            <a:r>
              <a:rPr lang="en-US" dirty="0">
                <a:solidFill>
                  <a:schemeClr val="bg1"/>
                </a:solidFill>
                <a:latin typeface="Helvetica" charset="0"/>
                <a:ea typeface="Helvetica" charset="0"/>
                <a:cs typeface="Helvetica" charset="0"/>
              </a:rPr>
              <a:t>In two years, SVA has awarded $553,000 to 61 schools to build Vet Centers.</a:t>
            </a:r>
          </a:p>
          <a:p>
            <a:pPr marL="0" indent="0">
              <a:buNone/>
            </a:pPr>
            <a:endParaRPr lang="en-US" dirty="0">
              <a:solidFill>
                <a:schemeClr val="bg1"/>
              </a:solidFill>
              <a:latin typeface="Helvetica" charset="0"/>
              <a:ea typeface="Helvetica" charset="0"/>
              <a:cs typeface="Helvetica" charset="0"/>
            </a:endParaRPr>
          </a:p>
          <a:p>
            <a:pPr marL="0" indent="0">
              <a:buNone/>
            </a:pPr>
            <a:r>
              <a:rPr lang="en-US" dirty="0">
                <a:solidFill>
                  <a:schemeClr val="bg1"/>
                </a:solidFill>
                <a:latin typeface="Helvetica" charset="0"/>
                <a:ea typeface="Helvetica" charset="0"/>
                <a:cs typeface="Helvetica" charset="0"/>
              </a:rPr>
              <a:t>In 2016, SVA will build Vet Centers on 50 more campuses.</a:t>
            </a:r>
          </a:p>
          <a:p>
            <a:pPr marL="0" indent="0">
              <a:buNone/>
            </a:pPr>
            <a:endParaRPr lang="en-US" dirty="0">
              <a:solidFill>
                <a:schemeClr val="bg1"/>
              </a:solidFill>
              <a:latin typeface="Helvetica" charset="0"/>
              <a:ea typeface="Helvetica" charset="0"/>
              <a:cs typeface="Helvetica"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431821"/>
            <a:ext cx="5544649" cy="450194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915462" y="5968724"/>
            <a:ext cx="1364476" cy="369332"/>
          </a:xfrm>
          <a:prstGeom prst="rect">
            <a:avLst/>
          </a:prstGeom>
        </p:spPr>
        <p:txBody>
          <a:bodyPr wrap="none">
            <a:spAutoFit/>
          </a:bodyPr>
          <a:lstStyle/>
          <a:p>
            <a:r>
              <a:rPr lang="en-US" dirty="0" err="1">
                <a:solidFill>
                  <a:schemeClr val="bg1"/>
                </a:solidFill>
                <a:latin typeface="Helvetica" charset="0"/>
                <a:ea typeface="Helvetica" charset="0"/>
                <a:cs typeface="Helvetica" charset="0"/>
                <a:hlinkClick r:id="rId5"/>
              </a:rPr>
              <a:t>bit.ly</a:t>
            </a:r>
            <a:r>
              <a:rPr lang="en-US" dirty="0">
                <a:solidFill>
                  <a:schemeClr val="bg1"/>
                </a:solidFill>
                <a:latin typeface="Helvetica" charset="0"/>
                <a:ea typeface="Helvetica" charset="0"/>
                <a:cs typeface="Helvetica" charset="0"/>
                <a:hlinkClick r:id="rId5"/>
              </a:rPr>
              <a:t>/</a:t>
            </a:r>
            <a:r>
              <a:rPr lang="en-US" dirty="0" err="1">
                <a:solidFill>
                  <a:schemeClr val="bg1"/>
                </a:solidFill>
                <a:latin typeface="Helvetica" charset="0"/>
                <a:ea typeface="Helvetica" charset="0"/>
                <a:cs typeface="Helvetica" charset="0"/>
                <a:hlinkClick r:id="rId5"/>
              </a:rPr>
              <a:t>vcisva</a:t>
            </a:r>
            <a:endParaRPr lang="en-US"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54915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Helvetica" charset="0"/>
                <a:ea typeface="Helvetica" charset="0"/>
                <a:cs typeface="Helvetica" charset="0"/>
              </a:rPr>
              <a:t>Telling Their Stories</a:t>
            </a:r>
          </a:p>
        </p:txBody>
      </p:sp>
      <p:sp>
        <p:nvSpPr>
          <p:cNvPr id="3" name="Content Placeholder 2"/>
          <p:cNvSpPr>
            <a:spLocks noGrp="1"/>
          </p:cNvSpPr>
          <p:nvPr>
            <p:ph idx="1"/>
          </p:nvPr>
        </p:nvSpPr>
        <p:spPr>
          <a:xfrm>
            <a:off x="838200" y="1753649"/>
            <a:ext cx="5198806" cy="4351338"/>
          </a:xfrm>
        </p:spPr>
        <p:txBody>
          <a:bodyPr numCol="1">
            <a:normAutofit/>
          </a:bodyPr>
          <a:lstStyle/>
          <a:p>
            <a:pPr marL="0" indent="0">
              <a:buNone/>
            </a:pPr>
            <a:r>
              <a:rPr lang="en-US" dirty="0">
                <a:solidFill>
                  <a:schemeClr val="bg1"/>
                </a:solidFill>
                <a:latin typeface="Helvetica" charset="0"/>
                <a:ea typeface="Helvetica" charset="0"/>
                <a:cs typeface="Helvetica" charset="0"/>
              </a:rPr>
              <a:t>SVA is dedicated to sharing the success of student veterans across the country by engaging in strategic media opportunities, and by telling the stories of our chapters and members.</a:t>
            </a:r>
          </a:p>
          <a:p>
            <a:pPr marL="0" indent="0">
              <a:buNone/>
            </a:pPr>
            <a:endParaRPr lang="en-US" dirty="0">
              <a:solidFill>
                <a:schemeClr val="bg1"/>
              </a:solidFill>
              <a:latin typeface="Helvetica" charset="0"/>
              <a:ea typeface="Helvetica" charset="0"/>
              <a:cs typeface="Helvetica"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556" y="5594555"/>
            <a:ext cx="1117670" cy="1117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087" y="1825625"/>
            <a:ext cx="4207387" cy="420738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601769" y="6046859"/>
            <a:ext cx="1736373" cy="369332"/>
          </a:xfrm>
          <a:prstGeom prst="rect">
            <a:avLst/>
          </a:prstGeom>
        </p:spPr>
        <p:txBody>
          <a:bodyPr wrap="none">
            <a:spAutoFit/>
          </a:bodyPr>
          <a:lstStyle/>
          <a:p>
            <a:r>
              <a:rPr lang="en-US" dirty="0" err="1">
                <a:solidFill>
                  <a:schemeClr val="bg1"/>
                </a:solidFill>
                <a:latin typeface="Helvetica" charset="0"/>
                <a:ea typeface="Helvetica" charset="0"/>
                <a:cs typeface="Helvetica" charset="0"/>
                <a:hlinkClick r:id="rId4"/>
              </a:rPr>
              <a:t>bit.ly</a:t>
            </a:r>
            <a:r>
              <a:rPr lang="en-US" dirty="0">
                <a:solidFill>
                  <a:schemeClr val="bg1"/>
                </a:solidFill>
                <a:latin typeface="Helvetica" charset="0"/>
                <a:ea typeface="Helvetica" charset="0"/>
                <a:cs typeface="Helvetica" charset="0"/>
                <a:hlinkClick r:id="rId4"/>
              </a:rPr>
              <a:t>/</a:t>
            </a:r>
            <a:r>
              <a:rPr lang="en-US" dirty="0" err="1">
                <a:solidFill>
                  <a:schemeClr val="bg1"/>
                </a:solidFill>
                <a:latin typeface="Helvetica" charset="0"/>
                <a:ea typeface="Helvetica" charset="0"/>
                <a:cs typeface="Helvetica" charset="0"/>
                <a:hlinkClick r:id="rId4"/>
              </a:rPr>
              <a:t>svavoices</a:t>
            </a:r>
            <a:endParaRPr lang="en-US"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270582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538</Words>
  <Application>Microsoft Office PowerPoint</Application>
  <PresentationFormat>Widescreen</PresentationFormat>
  <Paragraphs>83</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vt:lpstr>
      <vt:lpstr>Office Theme</vt:lpstr>
      <vt:lpstr>PowerPoint Presentation</vt:lpstr>
      <vt:lpstr>Why we are here</vt:lpstr>
      <vt:lpstr>Who are student veterans?</vt:lpstr>
      <vt:lpstr>PowerPoint Presentation</vt:lpstr>
      <vt:lpstr>Supporting Students</vt:lpstr>
      <vt:lpstr>Funding Scholarships</vt:lpstr>
      <vt:lpstr>Training Tomorrow’s Leaders</vt:lpstr>
      <vt:lpstr>Building Vet Centers</vt:lpstr>
      <vt:lpstr>Telling Their Stories</vt:lpstr>
      <vt:lpstr>Protecting the G.I. Bill</vt:lpstr>
      <vt:lpstr>Conducting Groundbreaking Research</vt:lpstr>
      <vt:lpstr>SVA Annual National Conference</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Rabac</dc:creator>
  <cp:lastModifiedBy>Darren Phelps</cp:lastModifiedBy>
  <cp:revision>38</cp:revision>
  <cp:lastPrinted>2016-03-03T21:55:45Z</cp:lastPrinted>
  <dcterms:created xsi:type="dcterms:W3CDTF">2015-12-18T16:10:33Z</dcterms:created>
  <dcterms:modified xsi:type="dcterms:W3CDTF">2016-10-06T17:01:34Z</dcterms:modified>
</cp:coreProperties>
</file>