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60" r:id="rId2"/>
    <p:sldMasterId id="2147483648" r:id="rId3"/>
    <p:sldMasterId id="2147483674" r:id="rId4"/>
  </p:sldMasterIdLst>
  <p:notesMasterIdLst>
    <p:notesMasterId r:id="rId38"/>
  </p:notesMasterIdLst>
  <p:handoutMasterIdLst>
    <p:handoutMasterId r:id="rId39"/>
  </p:handoutMasterIdLst>
  <p:sldIdLst>
    <p:sldId id="331" r:id="rId5"/>
    <p:sldId id="258" r:id="rId6"/>
    <p:sldId id="270" r:id="rId7"/>
    <p:sldId id="271" r:id="rId8"/>
    <p:sldId id="273" r:id="rId9"/>
    <p:sldId id="323" r:id="rId10"/>
    <p:sldId id="319" r:id="rId11"/>
    <p:sldId id="321" r:id="rId12"/>
    <p:sldId id="332" r:id="rId13"/>
    <p:sldId id="333" r:id="rId14"/>
    <p:sldId id="324" r:id="rId15"/>
    <p:sldId id="309" r:id="rId16"/>
    <p:sldId id="344" r:id="rId17"/>
    <p:sldId id="343" r:id="rId18"/>
    <p:sldId id="350" r:id="rId19"/>
    <p:sldId id="310" r:id="rId20"/>
    <p:sldId id="313" r:id="rId21"/>
    <p:sldId id="312" r:id="rId22"/>
    <p:sldId id="314" r:id="rId23"/>
    <p:sldId id="315" r:id="rId24"/>
    <p:sldId id="316" r:id="rId25"/>
    <p:sldId id="297" r:id="rId26"/>
    <p:sldId id="317" r:id="rId27"/>
    <p:sldId id="346" r:id="rId28"/>
    <p:sldId id="348" r:id="rId29"/>
    <p:sldId id="349" r:id="rId30"/>
    <p:sldId id="351" r:id="rId31"/>
    <p:sldId id="352" r:id="rId32"/>
    <p:sldId id="337" r:id="rId33"/>
    <p:sldId id="335" r:id="rId34"/>
    <p:sldId id="338" r:id="rId35"/>
    <p:sldId id="334" r:id="rId36"/>
    <p:sldId id="266" r:id="rId37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5300"/>
    <a:srgbClr val="CC4900"/>
    <a:srgbClr val="A43B00"/>
    <a:srgbClr val="002D73"/>
    <a:srgbClr val="646569"/>
    <a:srgbClr val="007681"/>
    <a:srgbClr val="1F3261"/>
    <a:srgbClr val="458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2895" autoAdjust="0"/>
  </p:normalViewPr>
  <p:slideViewPr>
    <p:cSldViewPr>
      <p:cViewPr varScale="1">
        <p:scale>
          <a:sx n="91" d="100"/>
          <a:sy n="91" d="100"/>
        </p:scale>
        <p:origin x="-552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804"/>
    </p:cViewPr>
  </p:sorterViewPr>
  <p:notesViewPr>
    <p:cSldViewPr>
      <p:cViewPr varScale="1">
        <p:scale>
          <a:sx n="99" d="100"/>
          <a:sy n="99" d="100"/>
        </p:scale>
        <p:origin x="-354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 smtClean="0"/>
              <a:t>262 </a:t>
            </a:r>
            <a:r>
              <a:rPr lang="en-US" dirty="0"/>
              <a:t>NYS Certified SDVOBs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14570637762284E-2"/>
          <c:y val="0.19034045351506837"/>
          <c:w val="0.92209825078047836"/>
          <c:h val="0.5944759850424914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246 NYS Certified SDVOBs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Construction</c:v>
                </c:pt>
                <c:pt idx="1">
                  <c:v>Construction Professional</c:v>
                </c:pt>
                <c:pt idx="2">
                  <c:v>Specialized Services</c:v>
                </c:pt>
                <c:pt idx="3">
                  <c:v>Information Technology</c:v>
                </c:pt>
                <c:pt idx="4">
                  <c:v>Financial Services</c:v>
                </c:pt>
                <c:pt idx="5">
                  <c:v>Commodities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0.25</c:v>
                </c:pt>
                <c:pt idx="1">
                  <c:v>0.1</c:v>
                </c:pt>
                <c:pt idx="2">
                  <c:v>0.35</c:v>
                </c:pt>
                <c:pt idx="3">
                  <c:v>0.13</c:v>
                </c:pt>
                <c:pt idx="4">
                  <c:v>0.05</c:v>
                </c:pt>
                <c:pt idx="5">
                  <c:v>0.12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A40AB-8840-41A9-9137-3CA7E74DE477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9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679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58AFA-CEAE-4B96-A318-41D4E71C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56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CF2C164A-7038-42D0-953C-2EB4816D4C8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F6DA9C80-B631-4EC4-8253-F63CFD015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5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28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0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22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18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54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57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3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0EBAD3B-AAAD-DC42-BB5C-BB58A8A58AA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509312A-22FA-F14E-8DE1-CA851FA46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9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62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515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DD77FF1-D67C-4C32-8C32-BC09976DADF0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F2E6F43-FDA8-4C20-ABB8-504228B5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4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5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0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2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1E1D-7280-49D6-A2E2-CE63FE17EF16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AC6D-BD82-4571-9E34-C1EFF11A94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714750"/>
            <a:ext cx="9144000" cy="14859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714750"/>
            <a:ext cx="9144000" cy="76200"/>
          </a:xfrm>
          <a:prstGeom prst="rect">
            <a:avLst/>
          </a:prstGeom>
          <a:solidFill>
            <a:srgbClr val="E7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1"/>
          <p:cNvSpPr txBox="1">
            <a:spLocks/>
          </p:cNvSpPr>
          <p:nvPr userDrawn="1"/>
        </p:nvSpPr>
        <p:spPr>
          <a:xfrm>
            <a:off x="457200" y="394335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400" smtClean="0">
                <a:solidFill>
                  <a:schemeClr val="bg1"/>
                </a:solidFill>
              </a:rPr>
              <a:pPr/>
              <a:t>October 6, 2016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" y="514350"/>
            <a:ext cx="457545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4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81150"/>
            <a:ext cx="5334000" cy="27432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540453"/>
            <a:ext cx="5334000" cy="81394"/>
          </a:xfrm>
          <a:prstGeom prst="rect">
            <a:avLst/>
          </a:prstGeom>
          <a:solidFill>
            <a:srgbClr val="E7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>
                <a:solidFill>
                  <a:srgbClr val="002D73"/>
                </a:solidFill>
              </a:rPr>
              <a:pPr/>
              <a:t>October 6, 2016</a:t>
            </a:fld>
            <a:endParaRPr lang="en-US" sz="1200" dirty="0">
              <a:solidFill>
                <a:srgbClr val="002D73"/>
              </a:solidFill>
            </a:endParaRP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>
                <a:solidFill>
                  <a:srgbClr val="002D73"/>
                </a:solidFill>
              </a:rPr>
              <a:pPr/>
              <a:t>‹#›</a:t>
            </a:fld>
            <a:endParaRPr lang="en-US" sz="1200" dirty="0">
              <a:solidFill>
                <a:srgbClr val="002D7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47444"/>
            <a:ext cx="2031754" cy="3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4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62344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ate Placeholder 1"/>
          <p:cNvSpPr txBox="1">
            <a:spLocks/>
          </p:cNvSpPr>
          <p:nvPr userDrawn="1"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/>
              <a:pPr/>
              <a:t>October 6, 2016</a:t>
            </a:fld>
            <a:endParaRPr lang="en-US" sz="1200" dirty="0"/>
          </a:p>
        </p:txBody>
      </p:sp>
      <p:sp>
        <p:nvSpPr>
          <p:cNvPr id="24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E7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47444"/>
            <a:ext cx="2031754" cy="3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3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7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D0365-0D65-4032-85A6-BECCAB4E9A6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344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/>
              <a:pPr/>
              <a:t>October 6, 2016</a:t>
            </a:fld>
            <a:endParaRPr lang="en-US" sz="1200" dirty="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E7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12475"/>
            <a:ext cx="1447800" cy="3845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47444"/>
            <a:ext cx="2031754" cy="3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7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gs.ny.gov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bookny.com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kenneth.Williams@ogs.ny.gov" TargetMode="External"/><Relationship Id="rId2" Type="http://schemas.openxmlformats.org/officeDocument/2006/relationships/hyperlink" Target="mailto:veteransdevelopment@ogs.ny.gov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michael.mullen@ogs.ny.gov" TargetMode="External"/><Relationship Id="rId4" Type="http://schemas.openxmlformats.org/officeDocument/2006/relationships/hyperlink" Target="mailto:Anthony.tomaselli@ogs.ny.go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 t="3573" r="19691" b="2475"/>
          <a:stretch/>
        </p:blipFill>
        <p:spPr bwMode="auto">
          <a:xfrm>
            <a:off x="2133600" y="2339998"/>
            <a:ext cx="821612" cy="105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0" y="2541954"/>
            <a:ext cx="363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ea typeface="Calibri"/>
                <a:cs typeface="Calibri"/>
              </a:rPr>
              <a:t>Ken Williams</a:t>
            </a:r>
          </a:p>
          <a:p>
            <a:r>
              <a:rPr lang="en-US" b="1" dirty="0" smtClean="0">
                <a:solidFill>
                  <a:srgbClr val="000000"/>
                </a:solidFill>
                <a:ea typeface="Calibri"/>
                <a:cs typeface="Calibri"/>
              </a:rPr>
              <a:t>Executive Director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0545" y="1693584"/>
            <a:ext cx="7964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Division of Service-Disabled Veterans’ Business Development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158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to Date</a:t>
            </a:r>
            <a:endParaRPr lang="en-US" sz="32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200150"/>
            <a:ext cx="8763000" cy="36009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FY 2015/2016 saw over $23 million in contract awards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34% (69 of the 233 SDVOBs) certified at the end of the first year were already engaged with work with NYS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State-wide rollout effective April 1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97 Agencies and Authorities have submitted Goal Plans describing how they will meet their 6% goal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00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114550"/>
            <a:ext cx="45720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Contracting Opportunities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03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66750"/>
            <a:ext cx="762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NYS SDVOB Database</a:t>
            </a:r>
            <a:endParaRPr lang="en-US" sz="32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2875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Certified by DSDVBD:</a:t>
            </a:r>
          </a:p>
          <a:p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is listed as a NYS SDVOB on the OGS website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www.ogs.ny.gov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emailed to purchasing people engaged with the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SDVOB lists business on the NYS Contract Reporter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Database is searched by contract specialists and contractors to identify opportunities for SDVOBs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5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CF8007D-84F1-4862-89E2-3E3D28FF2E74}" type="datetime1">
              <a:rPr lang="en-US" smtClean="0"/>
              <a:t>10/6/2016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F2E6F43-FDA8-4C20-ABB8-504228B54593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New York State Office of General Services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61949"/>
            <a:ext cx="9010608" cy="4781551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2209800" y="4135821"/>
            <a:ext cx="914400" cy="990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638800" y="4149616"/>
            <a:ext cx="914400" cy="990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29000" y="4400550"/>
            <a:ext cx="1981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Scroll Down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3136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91AF8D9-E863-480C-A35E-452424537DAC}" type="datetime1">
              <a:rPr lang="en-US" smtClean="0"/>
              <a:t>10/6/2016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F2E6F43-FDA8-4C20-ABB8-504228B54593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New York State Office of General Services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1950"/>
            <a:ext cx="9036269" cy="477137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0432535">
            <a:off x="989756" y="4215927"/>
            <a:ext cx="1652901" cy="71650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Click Here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9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F00B97E-6B69-4A2A-BD7C-7CD3E2895ECC}" type="datetime1">
              <a:rPr lang="en-US" smtClean="0"/>
              <a:t>10/6/2016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F2E6F43-FDA8-4C20-ABB8-504228B54593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New York State Office of General Services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405"/>
            <a:ext cx="9067800" cy="4881653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9950781">
            <a:off x="53514" y="2340063"/>
            <a:ext cx="483196" cy="68026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6200000">
            <a:off x="1698733" y="3291167"/>
            <a:ext cx="483196" cy="68026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66750"/>
            <a:ext cx="762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Get Work with NYS – Step 1</a:t>
            </a:r>
            <a:endParaRPr lang="en-US" sz="32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428750"/>
            <a:ext cx="792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Credibility</a:t>
            </a:r>
          </a:p>
          <a:p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and Contact Portals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Attitude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NAICS Codes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 Reach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 Statement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66750"/>
            <a:ext cx="762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Procurements with NYS</a:t>
            </a:r>
            <a:endParaRPr lang="en-US" sz="32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657350"/>
            <a:ext cx="7620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 Contracting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Discretionary Spend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Card (SDVOBs on Centralized Contracts)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Contracting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Asides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black"/>
                </a:solidFill>
              </a:rPr>
              <a:t> 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66750"/>
            <a:ext cx="762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Get Work with NYS – Step 2</a:t>
            </a:r>
            <a:endParaRPr lang="en-US" sz="32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352550"/>
            <a:ext cx="7924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Research and Reach Out</a:t>
            </a:r>
          </a:p>
          <a:p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what NYS Buys and who buys it at: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Open Book New York  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www.openbookny.com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 events that connect NYS buyers to businesses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purchasing and compliance personnel within agencies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relationships with buyers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5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66750"/>
            <a:ext cx="762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Get Work with NYS – Step 3</a:t>
            </a:r>
            <a:endParaRPr lang="en-US" sz="32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733550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up to date on Opportunities</a:t>
            </a:r>
          </a:p>
          <a:p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Reporter notifications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contact with relationships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 events</a:t>
            </a:r>
          </a:p>
          <a:p>
            <a:pPr lvl="1"/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4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809750"/>
            <a:ext cx="457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Service-Disabled Veteran-Owned Business Act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5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66750"/>
            <a:ext cx="762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Keys to Long-term Success</a:t>
            </a:r>
            <a:endParaRPr lang="en-US" sz="32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585020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Performance</a:t>
            </a:r>
          </a:p>
          <a:p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as promised when promised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someone people want to deal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Paperwork Performance</a:t>
            </a:r>
          </a:p>
          <a:p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what is required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timely submissions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66750"/>
            <a:ext cx="762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Keys to Long-term Success</a:t>
            </a:r>
            <a:endParaRPr lang="en-US" sz="32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585020"/>
            <a:ext cx="792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 Working Together to Make This Work</a:t>
            </a:r>
          </a:p>
          <a:p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DSDVBD certifies SDVOBs and works with NYS entities to implement</a:t>
            </a:r>
          </a:p>
          <a:p>
            <a:pPr lvl="1"/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NYS entities review certified SDVOBs to identify opportunities with contacting needs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SDVOB markets by doing research, building relationships and staying informed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2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114550"/>
            <a:ext cx="45720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Certified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66750"/>
            <a:ext cx="762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Certification Information</a:t>
            </a:r>
            <a:endParaRPr lang="en-US" sz="32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504950"/>
            <a:ext cx="7924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DSDVBD is averaging 40 working days from the receipt of an application to the decision on certification</a:t>
            </a:r>
          </a:p>
          <a:p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Executive Director personally visits over 70% of the applicants prior to his decision on certification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DSDVBD staff are all veterans and are there to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in doubt submit the application and the staff will help get it right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CE32A70-094D-4B45-B02C-E7B39AD33E38}" type="datetime1">
              <a:rPr lang="en-US" smtClean="0"/>
              <a:t>10/6/2016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F2E6F43-FDA8-4C20-ABB8-504228B54593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895350"/>
            <a:ext cx="6099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the: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(Downloadable and Fillable)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FAQs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List of SDVOBs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Upcoming Events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2531" y="318135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 to ….. OGS.NY.GOV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0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CF8007D-84F1-4862-89E2-3E3D28FF2E74}" type="datetime1">
              <a:rPr lang="en-US" smtClean="0"/>
              <a:t>10/6/2016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F2E6F43-FDA8-4C20-ABB8-504228B54593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 descr="New York State Office of General Services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61949"/>
            <a:ext cx="9010608" cy="4781551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2209800" y="4135821"/>
            <a:ext cx="914400" cy="990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638800" y="4149616"/>
            <a:ext cx="914400" cy="990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29000" y="4400550"/>
            <a:ext cx="1981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Scroll Down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9658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91AF8D9-E863-480C-A35E-452424537DAC}" type="datetime1">
              <a:rPr lang="en-US" smtClean="0"/>
              <a:t>10/6/2016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F2E6F43-FDA8-4C20-ABB8-504228B54593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 descr="New York State Office of General Services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1950"/>
            <a:ext cx="9036269" cy="477137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0432535">
            <a:off x="989756" y="4215927"/>
            <a:ext cx="1652901" cy="71650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Click Here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4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York State Office of General Services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12"/>
            <a:ext cx="9144000" cy="4922675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19926116">
            <a:off x="101887" y="1909883"/>
            <a:ext cx="484632" cy="74951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2985323">
            <a:off x="6928985" y="1617700"/>
            <a:ext cx="484632" cy="74951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4621761">
            <a:off x="4772281" y="2822043"/>
            <a:ext cx="484632" cy="74951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3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5597679-9E6A-4D95-8814-F119636F88D9}" type="datetime1">
              <a:rPr lang="en-US" smtClean="0"/>
              <a:t>10/6/2016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F2E6F43-FDA8-4C20-ABB8-504228B54593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 descr="New York State Office of General Services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12"/>
            <a:ext cx="9144000" cy="492267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20165749">
            <a:off x="105755" y="1195352"/>
            <a:ext cx="484632" cy="62456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114550"/>
            <a:ext cx="45720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 to Certification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5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819150"/>
            <a:ext cx="762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What?</a:t>
            </a:r>
            <a:endParaRPr lang="en-US" sz="32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73355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“Achieve a statewide goal for participation on state contracts by service-disabled veteran-owned business enterprises of six percent.”</a:t>
            </a:r>
          </a:p>
          <a:p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Service-Disabled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Veteran-Owned Business Act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Chapter 22 of the Laws of 2014)</a:t>
            </a:r>
            <a:endParaRPr lang="en-US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Supply Problem</a:t>
            </a:r>
            <a:endParaRPr lang="en-US" sz="32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276350"/>
            <a:ext cx="8763000" cy="32316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number of SDVOBs needs to increase significantly to enable Agencies and Authorities to accomplish the 6% goal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Many veteran-owned businesses exist that are not aware of the program and do not  promote their veteran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Many older veterans would likely qualify for a service-connected disability of 10% or 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no directory of veteran-owned businesses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Solution</a:t>
            </a:r>
            <a:endParaRPr lang="en-US" sz="32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123950"/>
            <a:ext cx="8763000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Ask all businesses if they are veteran owned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 veterans who do not have a VA disability rating to apply for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Since 70% of military personnel recently getting out of the service will have a qualifying service-connected disability, encourage them to start a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Reach out to veteran and entrepreneurial related organizations to “spread the word”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Work together and communicate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6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66750"/>
            <a:ext cx="762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DSDVBD is Here to Help</a:t>
            </a:r>
            <a:endParaRPr lang="en-US" sz="32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581150"/>
            <a:ext cx="7924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us know about opportunities to speak at and/or attend veteran and entrepreneurial events in your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us in contact with veterans who may be reluctant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or email with any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accomplish great things together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5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81813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Contact Information</a:t>
            </a:r>
            <a:endParaRPr lang="en-US" sz="32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166588"/>
            <a:ext cx="8763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Division of Service-Disabled Veterans’ Business Development (DSDVBD)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veteransdevelopment@ogs.ny.gov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Phone: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518.474.2015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Address: 32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Floor, Corning Tower, ESP, Albany, NY 12242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2272911"/>
            <a:ext cx="5845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Kenneth Williams, Executive Director</a:t>
            </a:r>
          </a:p>
          <a:p>
            <a:pPr lvl="0"/>
            <a:r>
              <a:rPr lang="en-US" sz="2000" dirty="0" smtClean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kenneth.williams@ogs.ny.gov</a:t>
            </a:r>
            <a:r>
              <a:rPr lang="en-US" sz="2000" dirty="0" smtClean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144262"/>
            <a:ext cx="8763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Anthony Tomaselli, Senior Program Specialist</a:t>
            </a:r>
          </a:p>
          <a:p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</a:t>
            </a:r>
            <a:r>
              <a:rPr lang="en-US" sz="2000" dirty="0" smtClean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nthony.tomaselli@ogs.ny.gov</a:t>
            </a:r>
            <a:r>
              <a:rPr lang="en-US" sz="2000" dirty="0" smtClean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4015613"/>
            <a:ext cx="8763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Michael Mullen, Program Specialist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ichael.mullen@ogs.ny.gov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647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819150"/>
            <a:ext cx="762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endParaRPr lang="en-US" sz="32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733550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“This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new law sets an ambitious and aggressive goal to make businesses owned by disabled veterans a more active part of state contracting and gives our heroes the recognition that they truly deserve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Andrew M. Cuomo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2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66750"/>
            <a:ext cx="762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Who?</a:t>
            </a:r>
            <a:endParaRPr lang="en-US" sz="32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352550"/>
            <a:ext cx="807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Honorably discharged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eterans including NY Guard and NY Militia and/or Reserves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Service-connected disability of 10% or greater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least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51%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owned by one or more service-disabled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veterans (SDVs)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Division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Service-Disabled Veterans’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usiness Development (DSDVBD)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 NY business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Other qualifying criteria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149106874"/>
              </p:ext>
            </p:extLst>
          </p:nvPr>
        </p:nvGraphicFramePr>
        <p:xfrm>
          <a:off x="1524000" y="539749"/>
          <a:ext cx="6201966" cy="4271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950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66750"/>
            <a:ext cx="3134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2D73"/>
                </a:solidFill>
              </a:rPr>
              <a:t>Breadth of Specialized Services</a:t>
            </a:r>
            <a:endParaRPr lang="en-US" b="1" dirty="0">
              <a:solidFill>
                <a:srgbClr val="002D7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28750"/>
            <a:ext cx="3352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App Development and Video Production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Automotive Repair/Tow Service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Copywriting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Construction Professional Business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CPR/First Aid/Safety Training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Custodial/Janitorial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Educational Services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Energy Consulting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Environmental Waste Management Consulting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Environmental Quality Services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Equipment/Vehicle Leasing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Forensic Products and Training,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Lab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Freight/Hauling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Home Inspections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2800" y="1428750"/>
            <a:ext cx="2819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Interoperable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Comm. Consulting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Law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Firm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Leadership/Management Consulting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Life Coach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Line Striping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Logistical Consulting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Machine Shop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Marketing Consultant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Medical/Healthcare Consulting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Mortuary Services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Navigational Systems Support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Occupational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Therapist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Pest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78284" y="1428750"/>
            <a:ext cx="32657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Photographer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Printing/Graphics/Marketing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Property Management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Real Estate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Safety Equipment and Vehicle Sales/Service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 Printing and Embroidery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Security Services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Staffing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Telecommunications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Transcription Services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Transportation/Rail Consultant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Unmanned Aerial Systems Training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Utility Control Systems, Security,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Microgrids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66750"/>
            <a:ext cx="762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When?</a:t>
            </a:r>
            <a:endParaRPr lang="en-US" sz="32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0975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</a:p>
          <a:p>
            <a:pPr algn="ctr"/>
            <a:endParaRPr lang="en-US" sz="4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state-wide rollout began April 1</a:t>
            </a:r>
            <a:r>
              <a:rPr lang="en-US" sz="28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r>
              <a:rPr lang="en-US" dirty="0">
                <a:solidFill>
                  <a:prstClr val="black"/>
                </a:solidFill>
              </a:rPr>
              <a:t> 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Overview</a:t>
            </a:r>
            <a:endParaRPr lang="en-US" sz="32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200150"/>
            <a:ext cx="87630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Enacted in May of 2014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set-aside provisions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Established a SDVOB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participation goal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6%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OGS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charged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statewide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DSDVBD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staffed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within OGS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FY 2015/2016 pilot rollout completed successfully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NYS Agencies and Authorities engaged for FY 2016/2017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Other entities engaged: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Office of the NYS Comptroller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Port Authority of NY and NJ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Nassau County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0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6810</TotalTime>
  <Words>943</Words>
  <Application>Microsoft Office PowerPoint</Application>
  <PresentationFormat>On-screen Show (16:9)</PresentationFormat>
  <Paragraphs>255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Cover Master</vt:lpstr>
      <vt:lpstr>Section Master</vt:lpstr>
      <vt:lpstr>Content Master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York State - Office of General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Warner, Jennifer</dc:creator>
  <cp:lastModifiedBy>Ken</cp:lastModifiedBy>
  <cp:revision>268</cp:revision>
  <cp:lastPrinted>2016-08-16T16:42:51Z</cp:lastPrinted>
  <dcterms:created xsi:type="dcterms:W3CDTF">2014-12-09T18:34:34Z</dcterms:created>
  <dcterms:modified xsi:type="dcterms:W3CDTF">2016-10-06T13:00:30Z</dcterms:modified>
</cp:coreProperties>
</file>