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1"/>
  </p:notesMasterIdLst>
  <p:handoutMasterIdLst>
    <p:handoutMasterId r:id="rId22"/>
  </p:handoutMasterIdLst>
  <p:sldIdLst>
    <p:sldId id="423" r:id="rId2"/>
    <p:sldId id="444" r:id="rId3"/>
    <p:sldId id="432" r:id="rId4"/>
    <p:sldId id="437" r:id="rId5"/>
    <p:sldId id="445" r:id="rId6"/>
    <p:sldId id="455" r:id="rId7"/>
    <p:sldId id="456" r:id="rId8"/>
    <p:sldId id="449" r:id="rId9"/>
    <p:sldId id="457" r:id="rId10"/>
    <p:sldId id="453" r:id="rId11"/>
    <p:sldId id="461" r:id="rId12"/>
    <p:sldId id="458" r:id="rId13"/>
    <p:sldId id="459" r:id="rId14"/>
    <p:sldId id="454" r:id="rId15"/>
    <p:sldId id="460" r:id="rId16"/>
    <p:sldId id="452" r:id="rId17"/>
    <p:sldId id="450" r:id="rId18"/>
    <p:sldId id="451" r:id="rId19"/>
    <p:sldId id="431"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471"/>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6978" autoAdjust="0"/>
  </p:normalViewPr>
  <p:slideViewPr>
    <p:cSldViewPr snapToGrid="0" snapToObjects="1">
      <p:cViewPr>
        <p:scale>
          <a:sx n="100" d="100"/>
          <a:sy n="100" d="100"/>
        </p:scale>
        <p:origin x="-72" y="-72"/>
      </p:cViewPr>
      <p:guideLst>
        <p:guide orient="horz" pos="2158"/>
        <p:guide pos="2880"/>
      </p:guideLst>
    </p:cSldViewPr>
  </p:slideViewPr>
  <p:outlineViewPr>
    <p:cViewPr>
      <p:scale>
        <a:sx n="33" d="100"/>
        <a:sy n="33" d="100"/>
      </p:scale>
      <p:origin x="0" y="1641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204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Monthly</a:t>
            </a:r>
            <a:r>
              <a:rPr lang="en-US" baseline="0"/>
              <a:t> Trend by Issue</a:t>
            </a:r>
            <a:endParaRPr lang="en-US"/>
          </a:p>
        </c:rich>
      </c:tx>
      <c:layout/>
      <c:overlay val="0"/>
    </c:title>
    <c:autoTitleDeleted val="0"/>
    <c:plotArea>
      <c:layout>
        <c:manualLayout>
          <c:layoutTarget val="inner"/>
          <c:xMode val="edge"/>
          <c:yMode val="edge"/>
          <c:x val="0.45732184824936101"/>
          <c:y val="0.12327471180639865"/>
          <c:w val="0.38538120879219995"/>
          <c:h val="0.80315215003410922"/>
        </c:manualLayout>
      </c:layout>
      <c:barChart>
        <c:barDir val="bar"/>
        <c:grouping val="clustered"/>
        <c:varyColors val="0"/>
        <c:ser>
          <c:idx val="0"/>
          <c:order val="0"/>
          <c:tx>
            <c:strRef>
              <c:f>'FB Complaint Issue'!$C$1</c:f>
              <c:strCache>
                <c:ptCount val="1"/>
                <c:pt idx="0">
                  <c:v>Nov-15</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Issue'!$C$2:$C$13</c:f>
              <c:numCache>
                <c:formatCode>General</c:formatCode>
                <c:ptCount val="12"/>
                <c:pt idx="0">
                  <c:v>1836</c:v>
                </c:pt>
                <c:pt idx="1">
                  <c:v>947</c:v>
                </c:pt>
                <c:pt idx="2">
                  <c:v>988</c:v>
                </c:pt>
                <c:pt idx="3">
                  <c:v>534</c:v>
                </c:pt>
                <c:pt idx="4">
                  <c:v>609</c:v>
                </c:pt>
                <c:pt idx="5">
                  <c:v>521</c:v>
                </c:pt>
                <c:pt idx="6">
                  <c:v>334</c:v>
                </c:pt>
                <c:pt idx="7">
                  <c:v>351</c:v>
                </c:pt>
                <c:pt idx="8">
                  <c:v>607</c:v>
                </c:pt>
                <c:pt idx="9">
                  <c:v>482</c:v>
                </c:pt>
                <c:pt idx="10">
                  <c:v>266</c:v>
                </c:pt>
                <c:pt idx="11">
                  <c:v>369</c:v>
                </c:pt>
              </c:numCache>
            </c:numRef>
          </c:val>
        </c:ser>
        <c:ser>
          <c:idx val="1"/>
          <c:order val="1"/>
          <c:tx>
            <c:strRef>
              <c:f>'FB Complaint Issue'!$D$1</c:f>
              <c:strCache>
                <c:ptCount val="1"/>
                <c:pt idx="0">
                  <c:v>Dec-15</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Issue'!$D$2:$D$13</c:f>
              <c:numCache>
                <c:formatCode>General</c:formatCode>
                <c:ptCount val="12"/>
                <c:pt idx="0">
                  <c:v>1904</c:v>
                </c:pt>
                <c:pt idx="1">
                  <c:v>968</c:v>
                </c:pt>
                <c:pt idx="2">
                  <c:v>1029</c:v>
                </c:pt>
                <c:pt idx="3">
                  <c:v>547</c:v>
                </c:pt>
                <c:pt idx="4">
                  <c:v>640</c:v>
                </c:pt>
                <c:pt idx="5">
                  <c:v>543</c:v>
                </c:pt>
                <c:pt idx="6">
                  <c:v>345</c:v>
                </c:pt>
                <c:pt idx="7">
                  <c:v>363</c:v>
                </c:pt>
                <c:pt idx="8">
                  <c:v>641</c:v>
                </c:pt>
                <c:pt idx="9">
                  <c:v>513</c:v>
                </c:pt>
                <c:pt idx="10">
                  <c:v>281</c:v>
                </c:pt>
                <c:pt idx="11">
                  <c:v>389</c:v>
                </c:pt>
              </c:numCache>
            </c:numRef>
          </c:val>
        </c:ser>
        <c:ser>
          <c:idx val="2"/>
          <c:order val="2"/>
          <c:tx>
            <c:strRef>
              <c:f>'FB Complaint Issue'!$E$1</c:f>
              <c:strCache>
                <c:ptCount val="1"/>
                <c:pt idx="0">
                  <c:v>Jan-16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Issue'!$E$2:$E$13</c:f>
              <c:numCache>
                <c:formatCode>General</c:formatCode>
                <c:ptCount val="12"/>
                <c:pt idx="0">
                  <c:v>1971</c:v>
                </c:pt>
                <c:pt idx="1">
                  <c:v>1003</c:v>
                </c:pt>
                <c:pt idx="2">
                  <c:v>1056</c:v>
                </c:pt>
                <c:pt idx="3">
                  <c:v>576</c:v>
                </c:pt>
                <c:pt idx="4">
                  <c:v>666</c:v>
                </c:pt>
                <c:pt idx="5">
                  <c:v>553</c:v>
                </c:pt>
                <c:pt idx="6">
                  <c:v>355</c:v>
                </c:pt>
                <c:pt idx="7">
                  <c:v>375</c:v>
                </c:pt>
                <c:pt idx="8">
                  <c:v>662</c:v>
                </c:pt>
                <c:pt idx="9">
                  <c:v>526</c:v>
                </c:pt>
                <c:pt idx="10">
                  <c:v>289</c:v>
                </c:pt>
                <c:pt idx="11">
                  <c:v>400</c:v>
                </c:pt>
              </c:numCache>
            </c:numRef>
          </c:val>
        </c:ser>
        <c:ser>
          <c:idx val="3"/>
          <c:order val="3"/>
          <c:tx>
            <c:strRef>
              <c:f>'FB Complaint Issue'!$F$1</c:f>
              <c:strCache>
                <c:ptCount val="1"/>
                <c:pt idx="0">
                  <c:v>Feb-16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Issue'!$F$2:$F$13</c:f>
              <c:numCache>
                <c:formatCode>General</c:formatCode>
                <c:ptCount val="12"/>
                <c:pt idx="0">
                  <c:v>2020</c:v>
                </c:pt>
                <c:pt idx="1">
                  <c:v>1034</c:v>
                </c:pt>
                <c:pt idx="2">
                  <c:v>1082</c:v>
                </c:pt>
                <c:pt idx="3">
                  <c:v>601</c:v>
                </c:pt>
                <c:pt idx="4">
                  <c:v>675</c:v>
                </c:pt>
                <c:pt idx="5">
                  <c:v>564</c:v>
                </c:pt>
                <c:pt idx="6">
                  <c:v>363</c:v>
                </c:pt>
                <c:pt idx="7">
                  <c:v>380</c:v>
                </c:pt>
                <c:pt idx="8">
                  <c:v>670</c:v>
                </c:pt>
                <c:pt idx="9">
                  <c:v>533</c:v>
                </c:pt>
                <c:pt idx="10">
                  <c:v>295</c:v>
                </c:pt>
                <c:pt idx="11">
                  <c:v>406</c:v>
                </c:pt>
              </c:numCache>
            </c:numRef>
          </c:val>
        </c:ser>
        <c:ser>
          <c:idx val="4"/>
          <c:order val="4"/>
          <c:tx>
            <c:strRef>
              <c:f>'FB Complaint Issue'!$G$1</c:f>
              <c:strCache>
                <c:ptCount val="1"/>
                <c:pt idx="0">
                  <c:v>Mar-16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Issue'!$G$2:$G$13</c:f>
              <c:numCache>
                <c:formatCode>General</c:formatCode>
                <c:ptCount val="12"/>
                <c:pt idx="0">
                  <c:v>2075</c:v>
                </c:pt>
                <c:pt idx="1">
                  <c:v>1043</c:v>
                </c:pt>
                <c:pt idx="2">
                  <c:v>1099</c:v>
                </c:pt>
                <c:pt idx="3">
                  <c:v>603</c:v>
                </c:pt>
                <c:pt idx="4">
                  <c:v>703</c:v>
                </c:pt>
                <c:pt idx="5">
                  <c:v>577</c:v>
                </c:pt>
                <c:pt idx="6">
                  <c:v>363</c:v>
                </c:pt>
                <c:pt idx="7">
                  <c:v>397</c:v>
                </c:pt>
                <c:pt idx="8">
                  <c:v>707</c:v>
                </c:pt>
                <c:pt idx="9">
                  <c:v>544</c:v>
                </c:pt>
                <c:pt idx="10">
                  <c:v>302</c:v>
                </c:pt>
                <c:pt idx="11">
                  <c:v>420</c:v>
                </c:pt>
              </c:numCache>
            </c:numRef>
          </c:val>
        </c:ser>
        <c:ser>
          <c:idx val="5"/>
          <c:order val="5"/>
          <c:tx>
            <c:strRef>
              <c:f>'FB Complaint Issue'!$H$1</c:f>
              <c:strCache>
                <c:ptCount val="1"/>
                <c:pt idx="0">
                  <c:v>Apr-16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Issue'!$H$2:$H$13</c:f>
              <c:numCache>
                <c:formatCode>General</c:formatCode>
                <c:ptCount val="12"/>
                <c:pt idx="0">
                  <c:v>2164</c:v>
                </c:pt>
                <c:pt idx="1">
                  <c:v>1079</c:v>
                </c:pt>
                <c:pt idx="2">
                  <c:v>1144</c:v>
                </c:pt>
                <c:pt idx="3">
                  <c:v>626</c:v>
                </c:pt>
                <c:pt idx="4">
                  <c:v>728</c:v>
                </c:pt>
                <c:pt idx="5">
                  <c:v>608</c:v>
                </c:pt>
                <c:pt idx="6">
                  <c:v>378</c:v>
                </c:pt>
                <c:pt idx="7">
                  <c:v>414</c:v>
                </c:pt>
                <c:pt idx="8">
                  <c:v>742</c:v>
                </c:pt>
                <c:pt idx="9">
                  <c:v>567</c:v>
                </c:pt>
                <c:pt idx="10">
                  <c:v>307</c:v>
                </c:pt>
                <c:pt idx="11">
                  <c:v>442</c:v>
                </c:pt>
              </c:numCache>
            </c:numRef>
          </c:val>
        </c:ser>
        <c:ser>
          <c:idx val="6"/>
          <c:order val="6"/>
          <c:tx>
            <c:strRef>
              <c:f>'FB Complaint Issue'!$I$1</c:f>
              <c:strCache>
                <c:ptCount val="1"/>
                <c:pt idx="0">
                  <c:v>May-16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Issue'!$I$2:$I$13</c:f>
              <c:numCache>
                <c:formatCode>General</c:formatCode>
                <c:ptCount val="12"/>
                <c:pt idx="0">
                  <c:v>2136</c:v>
                </c:pt>
                <c:pt idx="1">
                  <c:v>1078</c:v>
                </c:pt>
                <c:pt idx="2">
                  <c:v>1121</c:v>
                </c:pt>
                <c:pt idx="3">
                  <c:v>620</c:v>
                </c:pt>
                <c:pt idx="4">
                  <c:v>720</c:v>
                </c:pt>
                <c:pt idx="5">
                  <c:v>593</c:v>
                </c:pt>
                <c:pt idx="6">
                  <c:v>372</c:v>
                </c:pt>
                <c:pt idx="7">
                  <c:v>407</c:v>
                </c:pt>
                <c:pt idx="8">
                  <c:v>729</c:v>
                </c:pt>
                <c:pt idx="9">
                  <c:v>559</c:v>
                </c:pt>
                <c:pt idx="10">
                  <c:v>307</c:v>
                </c:pt>
                <c:pt idx="11">
                  <c:v>431</c:v>
                </c:pt>
              </c:numCache>
            </c:numRef>
          </c:val>
        </c:ser>
        <c:ser>
          <c:idx val="7"/>
          <c:order val="7"/>
          <c:tx>
            <c:strRef>
              <c:f>'FB Complaint Issue'!$J$1</c:f>
              <c:strCache>
                <c:ptCount val="1"/>
                <c:pt idx="0">
                  <c:v>Jun-16</c:v>
                </c:pt>
              </c:strCache>
            </c:strRef>
          </c:tx>
          <c:invertIfNegative val="0"/>
          <c:cat>
            <c:strRef>
              <c:f>'FB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'FB Complaint Issue'!$J$2:$J$13</c:f>
              <c:numCache>
                <c:formatCode>General</c:formatCode>
                <c:ptCount val="12"/>
                <c:pt idx="0">
                  <c:v>2153</c:v>
                </c:pt>
                <c:pt idx="1">
                  <c:v>1094</c:v>
                </c:pt>
                <c:pt idx="2">
                  <c:v>1135</c:v>
                </c:pt>
                <c:pt idx="3">
                  <c:v>624</c:v>
                </c:pt>
                <c:pt idx="4">
                  <c:v>730</c:v>
                </c:pt>
                <c:pt idx="5">
                  <c:v>599</c:v>
                </c:pt>
                <c:pt idx="6">
                  <c:v>378</c:v>
                </c:pt>
                <c:pt idx="7">
                  <c:v>410</c:v>
                </c:pt>
                <c:pt idx="8">
                  <c:v>732</c:v>
                </c:pt>
                <c:pt idx="9">
                  <c:v>562</c:v>
                </c:pt>
                <c:pt idx="10">
                  <c:v>311</c:v>
                </c:pt>
                <c:pt idx="11">
                  <c:v>436</c:v>
                </c:pt>
              </c:numCache>
            </c:numRef>
          </c:val>
        </c:ser>
        <c:dLbls>
          <c:showLegendKey val="0"/>
          <c:showVal val="0"/>
          <c:showCatName val="0"/>
          <c:showSerName val="0"/>
          <c:showPercent val="0"/>
          <c:showBubbleSize val="0"/>
        </c:dLbls>
        <c:gapWidth val="150"/>
        <c:axId val="130307584"/>
        <c:axId val="135355392"/>
      </c:barChart>
      <c:catAx>
        <c:axId val="130307584"/>
        <c:scaling>
          <c:orientation val="minMax"/>
        </c:scaling>
        <c:delete val="0"/>
        <c:axPos val="l"/>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35355392"/>
        <c:crosses val="autoZero"/>
        <c:auto val="1"/>
        <c:lblAlgn val="ctr"/>
        <c:lblOffset val="100"/>
        <c:noMultiLvlLbl val="0"/>
      </c:catAx>
      <c:valAx>
        <c:axId val="135355392"/>
        <c:scaling>
          <c:orientation val="minMax"/>
        </c:scaling>
        <c:delete val="0"/>
        <c:axPos val="b"/>
        <c:majorGridlines/>
        <c:numFmt formatCode="General" sourceLinked="1"/>
        <c:majorTickMark val="out"/>
        <c:minorTickMark val="none"/>
        <c:tickLblPos val="nextTo"/>
        <c:crossAx val="130307584"/>
        <c:crosses val="autoZero"/>
        <c:crossBetween val="between"/>
      </c:valAx>
    </c:plotArea>
    <c:legend>
      <c:legendPos val="r"/>
      <c:layout>
        <c:manualLayout>
          <c:xMode val="edge"/>
          <c:yMode val="edge"/>
          <c:x val="0.70984552176076032"/>
          <c:y val="0.12160301548209558"/>
          <c:w val="0.13085383322182767"/>
          <c:h val="0.42485552742030597"/>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850" cy="464820"/>
          </a:xfrm>
          <a:prstGeom prst="rect">
            <a:avLst/>
          </a:prstGeom>
        </p:spPr>
        <p:txBody>
          <a:bodyPr vert="horz" lIns="94386" tIns="47193" rIns="94386" bIns="4719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9956" y="0"/>
            <a:ext cx="3038850" cy="464820"/>
          </a:xfrm>
          <a:prstGeom prst="rect">
            <a:avLst/>
          </a:prstGeom>
        </p:spPr>
        <p:txBody>
          <a:bodyPr vert="horz" wrap="square" lIns="94386" tIns="47193" rIns="94386" bIns="47193" numCol="1" anchor="t" anchorCtr="0" compatLnSpc="1">
            <a:prstTxWarp prst="textNoShape">
              <a:avLst/>
            </a:prstTxWarp>
          </a:bodyPr>
          <a:lstStyle>
            <a:lvl1pPr algn="r">
              <a:defRPr sz="1200">
                <a:cs typeface="+mn-cs"/>
              </a:defRPr>
            </a:lvl1pPr>
          </a:lstStyle>
          <a:p>
            <a:pPr>
              <a:defRPr/>
            </a:pPr>
            <a:fld id="{BF6DEB86-1B0B-4468-BB9E-6219FEF0E714}" type="datetimeFigureOut">
              <a:rPr lang="en-US"/>
              <a:pPr>
                <a:defRPr/>
              </a:pPr>
              <a:t>10/05/2016</a:t>
            </a:fld>
            <a:endParaRPr lang="en-US" dirty="0"/>
          </a:p>
        </p:txBody>
      </p:sp>
      <p:sp>
        <p:nvSpPr>
          <p:cNvPr id="4" name="Footer Placeholder 3"/>
          <p:cNvSpPr>
            <a:spLocks noGrp="1"/>
          </p:cNvSpPr>
          <p:nvPr>
            <p:ph type="ftr" sz="quarter" idx="2"/>
          </p:nvPr>
        </p:nvSpPr>
        <p:spPr>
          <a:xfrm>
            <a:off x="0" y="8829967"/>
            <a:ext cx="3038850" cy="464820"/>
          </a:xfrm>
          <a:prstGeom prst="rect">
            <a:avLst/>
          </a:prstGeom>
        </p:spPr>
        <p:txBody>
          <a:bodyPr vert="horz" lIns="94386" tIns="47193" rIns="94386" bIns="4719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9956" y="8829967"/>
            <a:ext cx="3038850" cy="464820"/>
          </a:xfrm>
          <a:prstGeom prst="rect">
            <a:avLst/>
          </a:prstGeom>
        </p:spPr>
        <p:txBody>
          <a:bodyPr vert="horz" wrap="square" lIns="94386" tIns="47193" rIns="94386" bIns="47193" numCol="1" anchor="b" anchorCtr="0" compatLnSpc="1">
            <a:prstTxWarp prst="textNoShape">
              <a:avLst/>
            </a:prstTxWarp>
          </a:bodyPr>
          <a:lstStyle>
            <a:lvl1pPr algn="r">
              <a:defRPr sz="1200">
                <a:cs typeface="+mn-cs"/>
              </a:defRPr>
            </a:lvl1pPr>
          </a:lstStyle>
          <a:p>
            <a:pPr>
              <a:defRPr/>
            </a:pPr>
            <a:fld id="{1FFE63F7-7943-4A3B-97A4-9A33AA4DCB65}" type="slidenum">
              <a:rPr lang="en-US"/>
              <a:pPr>
                <a:defRPr/>
              </a:pPr>
              <a:t>‹#›</a:t>
            </a:fld>
            <a:endParaRPr lang="en-US" dirty="0"/>
          </a:p>
        </p:txBody>
      </p:sp>
    </p:spTree>
    <p:extLst>
      <p:ext uri="{BB962C8B-B14F-4D97-AF65-F5344CB8AC3E}">
        <p14:creationId xmlns:p14="http://schemas.microsoft.com/office/powerpoint/2010/main" val="1384501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850" cy="464820"/>
          </a:xfrm>
          <a:prstGeom prst="rect">
            <a:avLst/>
          </a:prstGeom>
        </p:spPr>
        <p:txBody>
          <a:bodyPr vert="horz" lIns="94386" tIns="47193" rIns="94386" bIns="4719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69956" y="0"/>
            <a:ext cx="3038850" cy="464820"/>
          </a:xfrm>
          <a:prstGeom prst="rect">
            <a:avLst/>
          </a:prstGeom>
        </p:spPr>
        <p:txBody>
          <a:bodyPr vert="horz" wrap="square" lIns="94386" tIns="47193" rIns="94386" bIns="47193" numCol="1" anchor="t" anchorCtr="0" compatLnSpc="1">
            <a:prstTxWarp prst="textNoShape">
              <a:avLst/>
            </a:prstTxWarp>
          </a:bodyPr>
          <a:lstStyle>
            <a:lvl1pPr algn="r">
              <a:defRPr sz="1200">
                <a:cs typeface="+mn-cs"/>
              </a:defRPr>
            </a:lvl1pPr>
          </a:lstStyle>
          <a:p>
            <a:pPr>
              <a:defRPr/>
            </a:pPr>
            <a:fld id="{50528ACA-9E34-4A9F-B58D-18C9749A1893}" type="datetimeFigureOut">
              <a:rPr lang="en-US"/>
              <a:pPr>
                <a:defRPr/>
              </a:pPr>
              <a:t>10/05/2016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386" tIns="47193" rIns="94386" bIns="47193" rtlCol="0" anchor="ctr"/>
          <a:lstStyle/>
          <a:p>
            <a:pPr lvl="0"/>
            <a:endParaRPr lang="en-US" noProof="0" dirty="0"/>
          </a:p>
        </p:txBody>
      </p:sp>
      <p:sp>
        <p:nvSpPr>
          <p:cNvPr id="5" name="Notes Placeholder 4"/>
          <p:cNvSpPr>
            <a:spLocks noGrp="1"/>
          </p:cNvSpPr>
          <p:nvPr>
            <p:ph type="body" sz="quarter" idx="3"/>
          </p:nvPr>
        </p:nvSpPr>
        <p:spPr>
          <a:xfrm>
            <a:off x="701519" y="4415790"/>
            <a:ext cx="5607363" cy="4183380"/>
          </a:xfrm>
          <a:prstGeom prst="rect">
            <a:avLst/>
          </a:prstGeom>
        </p:spPr>
        <p:txBody>
          <a:bodyPr vert="horz" lIns="94386" tIns="47193" rIns="94386" bIns="4719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8850" cy="464820"/>
          </a:xfrm>
          <a:prstGeom prst="rect">
            <a:avLst/>
          </a:prstGeom>
        </p:spPr>
        <p:txBody>
          <a:bodyPr vert="horz" lIns="94386" tIns="47193" rIns="94386" bIns="4719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69956" y="8829967"/>
            <a:ext cx="3038850" cy="464820"/>
          </a:xfrm>
          <a:prstGeom prst="rect">
            <a:avLst/>
          </a:prstGeom>
        </p:spPr>
        <p:txBody>
          <a:bodyPr vert="horz" wrap="square" lIns="94386" tIns="47193" rIns="94386" bIns="47193" numCol="1" anchor="b" anchorCtr="0" compatLnSpc="1">
            <a:prstTxWarp prst="textNoShape">
              <a:avLst/>
            </a:prstTxWarp>
          </a:bodyPr>
          <a:lstStyle>
            <a:lvl1pPr algn="r">
              <a:defRPr sz="1200">
                <a:cs typeface="+mn-cs"/>
              </a:defRPr>
            </a:lvl1pPr>
          </a:lstStyle>
          <a:p>
            <a:pPr>
              <a:defRPr/>
            </a:pPr>
            <a:fld id="{637523EA-513F-4209-AFCA-3318B103F7F7}" type="slidenum">
              <a:rPr lang="en-US"/>
              <a:pPr>
                <a:defRPr/>
              </a:pPr>
              <a:t>‹#›</a:t>
            </a:fld>
            <a:endParaRPr lang="en-US" dirty="0"/>
          </a:p>
        </p:txBody>
      </p:sp>
    </p:spTree>
    <p:extLst>
      <p:ext uri="{BB962C8B-B14F-4D97-AF65-F5344CB8AC3E}">
        <p14:creationId xmlns:p14="http://schemas.microsoft.com/office/powerpoint/2010/main" val="19273398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19A26789-04EC-4CDF-BC6E-8B805DA30287}" type="slidenum">
              <a:rPr lang="en-US" altLang="en-US" smtClean="0"/>
              <a:pPr eaLnBrk="1" hangingPunct="1">
                <a:spcBef>
                  <a:spcPct val="0"/>
                </a:spcBef>
                <a:defRPr/>
              </a:pPr>
              <a:t>0</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Where are students veterans enrolled?  79% stuedent vets are attending public schools…remaining 21 equally split bt nono profit and proprietary schools…</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EB88250C-7BE2-4B8A-932F-640272C418FC}" type="slidenum">
              <a:rPr lang="en-US" altLang="en-US" smtClean="0"/>
              <a:pPr eaLnBrk="1" hangingPunct="1">
                <a:spcBef>
                  <a:spcPct val="0"/>
                </a:spcBef>
                <a:defRPr/>
              </a:pPr>
              <a:t>9</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dirty="0" smtClean="0"/>
          </a:p>
        </p:txBody>
      </p:sp>
      <p:sp>
        <p:nvSpPr>
          <p:cNvPr id="37892" name="Slide Number Placeholder 3"/>
          <p:cNvSpPr>
            <a:spLocks noGrp="1"/>
          </p:cNvSpPr>
          <p:nvPr>
            <p:ph type="sldNum" sz="quarter" idx="4294967295"/>
          </p:nvPr>
        </p:nvSpPr>
        <p:spPr bwMode="auto">
          <a:xfrm>
            <a:off x="3970343"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2745" indent="-285671"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2684" indent="-228536" eaLnBrk="0" hangingPunct="0">
              <a:lnSpc>
                <a:spcPct val="125000"/>
              </a:lnSpc>
              <a:spcBef>
                <a:spcPct val="30000"/>
              </a:spcBef>
              <a:defRPr sz="2400">
                <a:solidFill>
                  <a:schemeClr val="tx1"/>
                </a:solidFill>
                <a:latin typeface="Avenir Roman"/>
                <a:ea typeface="Avenir Roman"/>
                <a:cs typeface="Avenir Roman"/>
                <a:sym typeface="Avenir Roman"/>
              </a:defRPr>
            </a:lvl3pPr>
            <a:lvl4pPr marL="1599758" indent="-228536"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56832" indent="-228536"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13905"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0978"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8053"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5125"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37A27A2F-D589-4803-80B7-5A48C7708137}" type="slidenum">
              <a:rPr lang="en-US" altLang="en-US" sz="1800">
                <a:solidFill>
                  <a:prstClr val="black"/>
                </a:solidFill>
                <a:latin typeface="Calibri" pitchFamily="34" charset="0"/>
                <a:sym typeface="Calibri" pitchFamily="34" charset="0"/>
              </a:rPr>
              <a:pPr eaLnBrk="1" hangingPunct="1">
                <a:lnSpc>
                  <a:spcPct val="100000"/>
                </a:lnSpc>
                <a:spcBef>
                  <a:spcPct val="0"/>
                </a:spcBef>
              </a:pPr>
              <a:t>11</a:t>
            </a:fld>
            <a:endParaRPr lang="en-US" altLang="en-US" sz="1800" dirty="0">
              <a:solidFill>
                <a:prstClr val="black"/>
              </a:solidFill>
              <a:latin typeface="Calibri" pitchFamily="34" charset="0"/>
              <a:sym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41" y="8829675"/>
            <a:ext cx="3038475" cy="465138"/>
          </a:xfrm>
          <a:prstGeom prst="rect">
            <a:avLst/>
          </a:prstGeom>
        </p:spPr>
        <p:txBody>
          <a:bodyPr/>
          <a:lstStyle/>
          <a:p>
            <a:fld id="{B6E551F1-62C4-4365-B6DE-454C635A7DBF}"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3126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a student wishes to submit a complaint they will need to select what type of issue they are having…should be more than I waited too long for my check…specific to quality of edu, grade policy, transfer of credits…</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EC8DAB2C-8FAA-4898-A1C7-A38064C2F6BB}" type="slidenum">
              <a:rPr lang="en-US" altLang="en-US" smtClean="0"/>
              <a:pPr eaLnBrk="1" hangingPunct="1">
                <a:spcBef>
                  <a:spcPct val="0"/>
                </a:spcBef>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Bookman Old Style" pitchFamily="18" charset="0"/>
              </a:rPr>
              <a:t>CareerScope has been used frequently by Veterans to determine the best career path for transition to civilian life. Pilot launched Augusty 2013.</a:t>
            </a:r>
          </a:p>
          <a:p>
            <a:r>
              <a:rPr lang="en-US" altLang="en-US" smtClean="0">
                <a:latin typeface="Bookman Old Style" pitchFamily="18" charset="0"/>
              </a:rPr>
              <a:t>Whether you wish to pursue education and training in a field you already know, or you wish to branch out to other fields that interest you, CareerScope can help. With CareerScope you will be provided with an assessment of your interests and aptitudes, and given recommendations about which careers you may enjoy and be successful doing, and what courses or training programs you should focus on to pursue those careers.</a:t>
            </a:r>
          </a:p>
          <a:p>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C651EA6E-AFBA-4B94-AF04-1E57525AC243}" type="slidenum">
              <a:rPr lang="en-US" altLang="en-US" smtClean="0"/>
              <a:pPr eaLnBrk="1" hangingPunct="1">
                <a:spcBef>
                  <a:spcPct val="0"/>
                </a:spcBef>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Helpful tool for college administrators….provides information as to who is using GI Benefits….where they are enrolled as well as characteristics of student veterans….For ex.  Only 15% of student veterans are traditionally aged students…most student vets are between 24 and 40 and 62 percent of student vets are first generation students…</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C4D8328E-B5BA-4AF0-A071-36C988F27A2D}" type="slidenum">
              <a:rPr lang="en-US" altLang="en-US" smtClean="0"/>
              <a:pPr eaLnBrk="1" hangingPunct="1">
                <a:spcBef>
                  <a:spcPct val="0"/>
                </a:spcBef>
                <a:defRPr/>
              </a:pPr>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a:p>
            <a:r>
              <a:rPr lang="en-US" altLang="en-US" smtClean="0"/>
              <a:t>Over the next several years, the number of service members transitioning from military life to civilian life is expected to increase significantly.</a:t>
            </a:r>
          </a:p>
          <a:p>
            <a:r>
              <a:rPr lang="en-US" altLang="en-US" smtClean="0"/>
              <a:t>-A growing number of these veterans will be enrolling at America’s Colleges and Univ…as they seek to become career ready and improve their future prospects for employment.  For these vets, access to higher edu is important but is not enough…we must help our veterans obtain a degree, certificate or license..These credentials are valued by employers and serve as a key milestone to future career success..</a:t>
            </a:r>
          </a:p>
          <a:p>
            <a:r>
              <a:rPr lang="en-US" altLang="en-US" smtClean="0"/>
              <a:t>You all play a critical rold in ensuring veterans have access to high qaul edu and post sec ops.  </a:t>
            </a:r>
          </a:p>
          <a:p>
            <a:r>
              <a:rPr lang="en-US" altLang="en-US" smtClean="0"/>
              <a:t>VA will continue to build on its work to ensure veterans success by acting on our commitment to place higher ed within reach for all…Together we are all united in making sure this generation of veterans and fam are aware of and take advantage of all the benefits and resouces provided for this grateful nation.</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1713" indent="-284163" eaLnBrk="0" hangingPunct="0">
              <a:spcBef>
                <a:spcPct val="30000"/>
              </a:spcBef>
              <a:defRPr sz="1200">
                <a:solidFill>
                  <a:schemeClr val="tx1"/>
                </a:solidFill>
                <a:latin typeface="Calibri" pitchFamily="34" charset="0"/>
                <a:ea typeface="ＭＳ Ｐゴシック" pitchFamily="34" charset="-128"/>
              </a:defRPr>
            </a:lvl2pPr>
            <a:lvl3pPr marL="1141467" indent="-227972" eaLnBrk="0" hangingPunct="0">
              <a:spcBef>
                <a:spcPct val="30000"/>
              </a:spcBef>
              <a:defRPr sz="1200">
                <a:solidFill>
                  <a:schemeClr val="tx1"/>
                </a:solidFill>
                <a:latin typeface="Calibri" pitchFamily="34" charset="0"/>
                <a:ea typeface="ＭＳ Ｐゴシック" pitchFamily="34" charset="-128"/>
              </a:defRPr>
            </a:lvl3pPr>
            <a:lvl4pPr marL="1599017" indent="-227972" eaLnBrk="0" hangingPunct="0">
              <a:spcBef>
                <a:spcPct val="30000"/>
              </a:spcBef>
              <a:defRPr sz="1200">
                <a:solidFill>
                  <a:schemeClr val="tx1"/>
                </a:solidFill>
                <a:latin typeface="Calibri" pitchFamily="34" charset="0"/>
                <a:ea typeface="ＭＳ Ｐゴシック" pitchFamily="34" charset="-128"/>
              </a:defRPr>
            </a:lvl4pPr>
            <a:lvl5pPr marL="2056568" indent="-227972" eaLnBrk="0" hangingPunct="0">
              <a:spcBef>
                <a:spcPct val="30000"/>
              </a:spcBef>
              <a:defRPr sz="1200">
                <a:solidFill>
                  <a:schemeClr val="tx1"/>
                </a:solidFill>
                <a:latin typeface="Calibri" pitchFamily="34" charset="0"/>
                <a:ea typeface="ＭＳ Ｐゴシック" pitchFamily="34" charset="-128"/>
              </a:defRPr>
            </a:lvl5pPr>
            <a:lvl6pPr marL="2518934" indent="-227972"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1300" indent="-227972"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3667" indent="-227972"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033" indent="-227972"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1B3044FA-048F-4DFE-89CA-86430A8515E5}" type="slidenum">
              <a:rPr lang="en-US" altLang="en-US" smtClean="0"/>
              <a:pPr eaLnBrk="1" hangingPunct="1">
                <a:spcBef>
                  <a:spcPct val="0"/>
                </a:spcBef>
                <a:defRPr/>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Four offices- Buffalo 12 plus foreign</a:t>
            </a:r>
          </a:p>
          <a:p>
            <a:r>
              <a:rPr lang="en-US" altLang="en-US" smtClean="0"/>
              <a:t>Over 250 employees-process claims, provide liaison assistance, telephone service to foreign</a:t>
            </a:r>
          </a:p>
          <a:p>
            <a:r>
              <a:rPr lang="en-US" altLang="en-US" smtClean="0"/>
              <a:t>Process all education benefits- 32, 35, 1606, 1607, 33</a:t>
            </a:r>
          </a:p>
          <a:p>
            <a:r>
              <a:rPr lang="en-US" altLang="en-US" smtClean="0"/>
              <a:t>All benefits represent commitment to ensuring all servicemembers receive a useful edu with the burden of student loans for civilian life</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11B237F3-183D-43DE-8DC1-E0F3680DD3D3}" type="slidenum">
              <a:rPr lang="en-US" altLang="en-US" smtClean="0"/>
              <a:pPr eaLnBrk="1" hangingPunct="1">
                <a:spcBef>
                  <a:spcPct val="0"/>
                </a:spcBef>
                <a:defRPr/>
              </a:pPr>
              <a:t>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other benefit has provided more assistance than the Post 9/11- since original signed in 1944</a:t>
            </a:r>
          </a:p>
          <a:p>
            <a:r>
              <a:rPr lang="en-US" altLang="en-US" smtClean="0"/>
              <a:t>What is 33?- benefit package not monthly rate… based upon # days service- minimum being 90 days- helped with 9/11 folks called</a:t>
            </a:r>
          </a:p>
          <a:p>
            <a:r>
              <a:rPr lang="en-US" altLang="en-US" smtClean="0"/>
              <a:t>	T and F- Directly to school up to state cap</a:t>
            </a:r>
          </a:p>
          <a:p>
            <a:r>
              <a:rPr lang="en-US" altLang="en-US" smtClean="0"/>
              <a:t>	Yellow Ribbon- beyond state cap</a:t>
            </a:r>
          </a:p>
          <a:p>
            <a:r>
              <a:rPr lang="en-US" altLang="en-US" smtClean="0"/>
              <a:t>	Books and supplies- 1000.00</a:t>
            </a:r>
          </a:p>
          <a:p>
            <a:r>
              <a:rPr lang="en-US" altLang="en-US" smtClean="0"/>
              <a:t>	monthly housing- e5</a:t>
            </a:r>
          </a:p>
          <a:p>
            <a:r>
              <a:rPr lang="en-US" altLang="en-US" smtClean="0"/>
              <a:t>	36 mons-elig for 15 years</a:t>
            </a:r>
          </a:p>
          <a:p>
            <a:r>
              <a:rPr lang="en-US" altLang="en-US" smtClean="0"/>
              <a:t>Increased transferability- may have already received degree- incentive –spouse or child</a:t>
            </a:r>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AC756396-8C24-4F45-AFDD-6D53E8444F8F}" type="slidenum">
              <a:rPr lang="en-US" altLang="en-US" smtClean="0"/>
              <a:pPr eaLnBrk="1" hangingPunct="1">
                <a:spcBef>
                  <a:spcPct val="0"/>
                </a:spcBef>
                <a:defRPr/>
              </a:pPr>
              <a:t>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just wanted to demonstrate the massiveness of the Post 9/11 in the next couple of slides</a:t>
            </a:r>
          </a:p>
          <a:p>
            <a:r>
              <a:rPr lang="en-US" altLang="en-US" smtClean="0"/>
              <a:t>	Chapter 33- ALL T and F…whereas the next closest benefit is Ch 30…1606- reservists once were at </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021A386D-8551-49DB-AF34-A23809928975}" type="slidenum">
              <a:rPr lang="en-US" altLang="en-US" smtClean="0"/>
              <a:pPr eaLnBrk="1" hangingPunct="1">
                <a:spcBef>
                  <a:spcPct val="0"/>
                </a:spcBef>
                <a:defRPr/>
              </a:pPr>
              <a:t>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Double the benefit</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57A4909D-4DF6-4F08-8FC4-8675F4BF4E01}" type="slidenum">
              <a:rPr lang="en-US" altLang="en-US" smtClean="0"/>
              <a:pPr eaLnBrk="1" hangingPunct="1">
                <a:spcBef>
                  <a:spcPct val="0"/>
                </a:spcBef>
                <a:defRPr/>
              </a:pPr>
              <a:t>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p:txBody>
          <a:bodyPr/>
          <a:lstStyle/>
          <a:p>
            <a:pPr marL="331604" indent="-331604">
              <a:buFontTx/>
              <a:buChar char="•"/>
            </a:pPr>
            <a:endParaRPr lang="en-US" altLang="en-US" sz="2000"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dirty="0"/>
          </a:p>
        </p:txBody>
      </p:sp>
      <p:sp>
        <p:nvSpPr>
          <p:cNvPr id="206" name="Shape 206"/>
          <p:cNvSpPr>
            <a:spLocks noGrp="1"/>
          </p:cNvSpPr>
          <p:nvPr>
            <p:ph type="body" sz="quarter" idx="1"/>
          </p:nvPr>
        </p:nvSpPr>
        <p:spPr>
          <a:prstGeom prst="rect">
            <a:avLst/>
          </a:prstGeom>
        </p:spPr>
        <p:txBody>
          <a:bodyPr/>
          <a:lstStyle/>
          <a:p>
            <a:r>
              <a:rPr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this huge amount of money…more accountability for all of us-ensuring doing right by veteran</a:t>
            </a:r>
          </a:p>
          <a:p>
            <a:r>
              <a:rPr lang="en-US" altLang="en-US" smtClean="0"/>
              <a:t>Principles of Excellence- Eo 13607 issued by Obama 4/27/12</a:t>
            </a:r>
          </a:p>
          <a:p>
            <a:endParaRPr lang="en-US" altLang="en-US" smtClean="0"/>
          </a:p>
          <a:p>
            <a:r>
              <a:rPr lang="en-US" altLang="en-US" smtClean="0"/>
              <a:t>Over the next several years, the number of service members transitioning from military life to civilian life is expected to increase significantly.</a:t>
            </a:r>
          </a:p>
          <a:p>
            <a:r>
              <a:rPr lang="en-US" altLang="en-US" smtClean="0"/>
              <a:t>-A growing number of these veterans will be enrolling at America’s Colleges and Univ…as they seek to become career ready and improve their future prospects for employment.  For these vets, access to higher edu is important but is not enough…we must help our veterans obtain a degree, certificate or license..These credentials are valued by employers and serve as a key milestone to future career success..</a:t>
            </a:r>
          </a:p>
          <a:p>
            <a:r>
              <a:rPr lang="en-US" altLang="en-US" smtClean="0"/>
              <a:t>You all play a critical rold in ensuring veterans have access to high qaul edu and post sec ops.  </a:t>
            </a:r>
          </a:p>
          <a:p>
            <a:r>
              <a:rPr lang="en-US" altLang="en-US" smtClean="0"/>
              <a:t>VA will continue to build on its work to ensure veterans success by acting on our commitment to place higher ed within reach for all…Together we are all united in making sure this generation of veterans and fam are aware of and take advantage of all the benefits and resouces provided for this grateful nation.</a:t>
            </a:r>
          </a:p>
          <a:p>
            <a:endParaRPr lang="en-US" altLang="en-US" smtClean="0"/>
          </a:p>
          <a:p>
            <a:endParaRPr lang="en-US" altLang="en-US"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789BBE7B-073E-4489-9531-03A445E11861}" type="slidenum">
              <a:rPr lang="en-US" altLang="en-US" smtClean="0"/>
              <a:pPr eaLnBrk="1" hangingPunct="1">
                <a:spcBef>
                  <a:spcPct val="0"/>
                </a:spcBef>
                <a:defRPr/>
              </a:pPr>
              <a:t>7</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dirty="0" smtClean="0"/>
          </a:p>
        </p:txBody>
      </p:sp>
      <p:sp>
        <p:nvSpPr>
          <p:cNvPr id="37892" name="Slide Number Placeholder 3"/>
          <p:cNvSpPr>
            <a:spLocks noGrp="1"/>
          </p:cNvSpPr>
          <p:nvPr>
            <p:ph type="sldNum" sz="quarter" idx="4294967295"/>
          </p:nvPr>
        </p:nvSpPr>
        <p:spPr bwMode="auto">
          <a:xfrm>
            <a:off x="3970343"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2745" indent="-285671"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2684" indent="-228536" eaLnBrk="0" hangingPunct="0">
              <a:lnSpc>
                <a:spcPct val="125000"/>
              </a:lnSpc>
              <a:spcBef>
                <a:spcPct val="30000"/>
              </a:spcBef>
              <a:defRPr sz="2400">
                <a:solidFill>
                  <a:schemeClr val="tx1"/>
                </a:solidFill>
                <a:latin typeface="Avenir Roman"/>
                <a:ea typeface="Avenir Roman"/>
                <a:cs typeface="Avenir Roman"/>
                <a:sym typeface="Avenir Roman"/>
              </a:defRPr>
            </a:lvl3pPr>
            <a:lvl4pPr marL="1599758" indent="-228536"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56832" indent="-228536"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13905"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0978"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8053"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5125" indent="-228536" defTabSz="45707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37A27A2F-D589-4803-80B7-5A48C7708137}" type="slidenum">
              <a:rPr lang="en-US" altLang="en-US" sz="1800">
                <a:solidFill>
                  <a:prstClr val="black"/>
                </a:solidFill>
                <a:latin typeface="Calibri" pitchFamily="34" charset="0"/>
                <a:sym typeface="Calibri" pitchFamily="34" charset="0"/>
              </a:rPr>
              <a:pPr eaLnBrk="1" hangingPunct="1">
                <a:lnSpc>
                  <a:spcPct val="100000"/>
                </a:lnSpc>
                <a:spcBef>
                  <a:spcPct val="0"/>
                </a:spcBef>
              </a:pPr>
              <a:t>8</a:t>
            </a:fld>
            <a:endParaRPr lang="en-US" altLang="en-US" sz="1800" dirty="0">
              <a:solidFill>
                <a:prstClr val="black"/>
              </a:solidFill>
              <a:latin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979488"/>
            <a:ext cx="8639175"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228600" y="6019800"/>
            <a:ext cx="8686800" cy="709613"/>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pic>
        <p:nvPicPr>
          <p:cNvPr id="4" name="Picture 11" descr="VA_PrimaryLogo_transparent_rg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0988" y="6088063"/>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677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228600" y="6119813"/>
            <a:ext cx="3228975" cy="600075"/>
          </a:xfrm>
          <a:prstGeom prst="rect">
            <a:avLst/>
          </a:prstGeom>
          <a:noFill/>
        </p:spPr>
        <p:txBody>
          <a:bodyPr>
            <a:spAutoFit/>
          </a:bodyPr>
          <a:lstStyle/>
          <a:p>
            <a:pPr fontAlgn="auto">
              <a:spcBef>
                <a:spcPts val="0"/>
              </a:spcBef>
              <a:spcAft>
                <a:spcPts val="0"/>
              </a:spcAft>
              <a:defRPr/>
            </a:pPr>
            <a:r>
              <a:rPr lang="en-US" sz="1100" spc="100" dirty="0">
                <a:latin typeface="+mn-lt"/>
                <a:ea typeface="+mn-ea"/>
                <a:cs typeface="Arial" charset="0"/>
              </a:rPr>
              <a:t>KIMBERLY WAGNER</a:t>
            </a:r>
          </a:p>
          <a:p>
            <a:pPr fontAlgn="auto">
              <a:spcBef>
                <a:spcPts val="0"/>
              </a:spcBef>
              <a:spcAft>
                <a:spcPts val="0"/>
              </a:spcAft>
              <a:defRPr/>
            </a:pPr>
            <a:r>
              <a:rPr lang="en-US" sz="1100" spc="100" dirty="0">
                <a:latin typeface="+mn-lt"/>
                <a:ea typeface="+mn-ea"/>
                <a:cs typeface="Arial" charset="0"/>
              </a:rPr>
              <a:t>EDUCATION OFFICER</a:t>
            </a:r>
          </a:p>
          <a:p>
            <a:pPr fontAlgn="auto">
              <a:spcBef>
                <a:spcPts val="0"/>
              </a:spcBef>
              <a:spcAft>
                <a:spcPts val="0"/>
              </a:spcAft>
              <a:defRPr/>
            </a:pPr>
            <a:r>
              <a:rPr lang="en-US" sz="1100" spc="100" dirty="0">
                <a:latin typeface="+mn-lt"/>
                <a:ea typeface="+mn-ea"/>
                <a:cs typeface="Arial" charset="0"/>
              </a:rPr>
              <a:t>BUFFALO REGIONAL PROCESSING OFFICE</a:t>
            </a:r>
          </a:p>
        </p:txBody>
      </p:sp>
    </p:spTree>
    <p:extLst>
      <p:ext uri="{BB962C8B-B14F-4D97-AF65-F5344CB8AC3E}">
        <p14:creationId xmlns:p14="http://schemas.microsoft.com/office/powerpoint/2010/main" val="169485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8A4A775-E40C-4EAE-9FF3-6E99672001D3}" type="slidenum">
              <a:rPr lang="en-US"/>
              <a:pPr>
                <a:defRPr/>
              </a:pPr>
              <a:t>‹#›</a:t>
            </a:fld>
            <a:endParaRPr lang="en-US" dirty="0"/>
          </a:p>
        </p:txBody>
      </p:sp>
    </p:spTree>
    <p:extLst>
      <p:ext uri="{BB962C8B-B14F-4D97-AF65-F5344CB8AC3E}">
        <p14:creationId xmlns:p14="http://schemas.microsoft.com/office/powerpoint/2010/main" val="83674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3051219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6B0B3110-5284-4727-9FC2-97C5AC47FB74}" type="slidenum">
              <a:rPr lang="en-US"/>
              <a:pPr>
                <a:defRPr/>
              </a:pPr>
              <a:t>‹#›</a:t>
            </a:fld>
            <a:endParaRPr lang="en-US" dirty="0"/>
          </a:p>
        </p:txBody>
      </p:sp>
    </p:spTree>
    <p:extLst>
      <p:ext uri="{BB962C8B-B14F-4D97-AF65-F5344CB8AC3E}">
        <p14:creationId xmlns:p14="http://schemas.microsoft.com/office/powerpoint/2010/main" val="45523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582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3050117-4B91-482A-AC40-EC3F12F8FAC9}" type="slidenum">
              <a:rPr lang="en-US"/>
              <a:pPr>
                <a:defRPr/>
              </a:pPr>
              <a:t>‹#›</a:t>
            </a:fld>
            <a:endParaRPr lang="en-US" dirty="0"/>
          </a:p>
        </p:txBody>
      </p:sp>
    </p:spTree>
    <p:extLst>
      <p:ext uri="{BB962C8B-B14F-4D97-AF65-F5344CB8AC3E}">
        <p14:creationId xmlns:p14="http://schemas.microsoft.com/office/powerpoint/2010/main" val="134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8D296C89-AFEE-4D0F-B397-C4D1224A0C1E}" type="slidenum">
              <a:rPr lang="en-US"/>
              <a:pPr>
                <a:defRPr/>
              </a:pPr>
              <a:t>‹#›</a:t>
            </a:fld>
            <a:endParaRPr lang="en-US" dirty="0"/>
          </a:p>
        </p:txBody>
      </p:sp>
    </p:spTree>
    <p:extLst>
      <p:ext uri="{BB962C8B-B14F-4D97-AF65-F5344CB8AC3E}">
        <p14:creationId xmlns:p14="http://schemas.microsoft.com/office/powerpoint/2010/main" val="366334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3A8B3C70-2E77-4274-B865-E62D9E2A4971}" type="slidenum">
              <a:rPr lang="en-US"/>
              <a:pPr>
                <a:defRPr/>
              </a:pPr>
              <a:t>‹#›</a:t>
            </a:fld>
            <a:endParaRPr lang="en-US" dirty="0"/>
          </a:p>
        </p:txBody>
      </p:sp>
    </p:spTree>
    <p:extLst>
      <p:ext uri="{BB962C8B-B14F-4D97-AF65-F5344CB8AC3E}">
        <p14:creationId xmlns:p14="http://schemas.microsoft.com/office/powerpoint/2010/main" val="336210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D475E898-0613-4579-A7C0-171D982D6A1C}" type="slidenum">
              <a:rPr lang="en-US"/>
              <a:pPr>
                <a:defRPr/>
              </a:pPr>
              <a:t>‹#›</a:t>
            </a:fld>
            <a:endParaRPr lang="en-US" dirty="0"/>
          </a:p>
        </p:txBody>
      </p:sp>
    </p:spTree>
    <p:extLst>
      <p:ext uri="{BB962C8B-B14F-4D97-AF65-F5344CB8AC3E}">
        <p14:creationId xmlns:p14="http://schemas.microsoft.com/office/powerpoint/2010/main" val="106342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9AF7FFFA-9BFA-4872-81BF-A4498529CA50}" type="slidenum">
              <a:rPr lang="en-US"/>
              <a:pPr>
                <a:defRPr/>
              </a:pPr>
              <a:t>‹#›</a:t>
            </a:fld>
            <a:endParaRPr lang="en-US" dirty="0"/>
          </a:p>
        </p:txBody>
      </p:sp>
    </p:spTree>
    <p:extLst>
      <p:ext uri="{BB962C8B-B14F-4D97-AF65-F5344CB8AC3E}">
        <p14:creationId xmlns:p14="http://schemas.microsoft.com/office/powerpoint/2010/main" val="368722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EB2EDC01-5A4B-4E2F-BAB4-B6C294C604E2}" type="slidenum">
              <a:rPr lang="en-US"/>
              <a:pPr>
                <a:defRPr/>
              </a:pPr>
              <a:t>‹#›</a:t>
            </a:fld>
            <a:endParaRPr lang="en-US" dirty="0"/>
          </a:p>
        </p:txBody>
      </p:sp>
    </p:spTree>
    <p:extLst>
      <p:ext uri="{BB962C8B-B14F-4D97-AF65-F5344CB8AC3E}">
        <p14:creationId xmlns:p14="http://schemas.microsoft.com/office/powerpoint/2010/main" val="135680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cs typeface="+mn-cs"/>
              </a:defRPr>
            </a:lvl1pPr>
          </a:lstStyle>
          <a:p>
            <a:pPr>
              <a:defRPr/>
            </a:pPr>
            <a:fld id="{6BF106A6-479D-4731-AC4F-EFBABCF3190F}" type="slidenum">
              <a:rPr lang="en-US"/>
              <a:pPr>
                <a:defRPr/>
              </a:pPr>
              <a:t>‹#›</a:t>
            </a:fld>
            <a:endParaRPr lang="en-US" dirty="0"/>
          </a:p>
        </p:txBody>
      </p:sp>
      <p:sp>
        <p:nvSpPr>
          <p:cNvPr id="5" name="TextBox 4"/>
          <p:cNvSpPr txBox="1"/>
          <p:nvPr userDrawn="1"/>
        </p:nvSpPr>
        <p:spPr>
          <a:xfrm>
            <a:off x="457200" y="6284913"/>
            <a:ext cx="4311650"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pic>
        <p:nvPicPr>
          <p:cNvPr id="1030" name="Picture 8" descr="InsidePage_Header_04.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27" r:id="rId1"/>
    <p:sldLayoutId id="2147484720" r:id="rId2"/>
    <p:sldLayoutId id="2147484728" r:id="rId3"/>
    <p:sldLayoutId id="2147484721" r:id="rId4"/>
    <p:sldLayoutId id="2147484722" r:id="rId5"/>
    <p:sldLayoutId id="2147484723" r:id="rId6"/>
    <p:sldLayoutId id="2147484729" r:id="rId7"/>
    <p:sldLayoutId id="2147484724" r:id="rId8"/>
    <p:sldLayoutId id="2147484725" r:id="rId9"/>
    <p:sldLayoutId id="2147484726" r:id="rId10"/>
    <p:sldLayoutId id="2147484730"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ts.gov/gi-bill-comparison-to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46063" y="908050"/>
            <a:ext cx="8745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r>
              <a:rPr lang="en-US" altLang="en-US" sz="2400" b="1">
                <a:solidFill>
                  <a:schemeClr val="bg1"/>
                </a:solidFill>
                <a:latin typeface="Georgia" pitchFamily="18" charset="0"/>
              </a:rPr>
              <a:t>VETERAN AFFAIRS EDUCATION OVERVIEW</a:t>
            </a:r>
            <a:endParaRPr lang="en-US" altLang="en-US" sz="2400">
              <a:solidFill>
                <a:schemeClr val="bg1"/>
              </a:solidFill>
              <a:latin typeface="Georgia" pitchFamily="18" charset="0"/>
            </a:endParaRPr>
          </a:p>
        </p:txBody>
      </p:sp>
      <p:sp>
        <p:nvSpPr>
          <p:cNvPr id="5123" name="TextBox 2"/>
          <p:cNvSpPr txBox="1">
            <a:spLocks noChangeArrowheads="1"/>
          </p:cNvSpPr>
          <p:nvPr/>
        </p:nvSpPr>
        <p:spPr bwMode="auto">
          <a:xfrm>
            <a:off x="3400425" y="6310313"/>
            <a:ext cx="2457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lgn="ctr" eaLnBrk="1" hangingPunct="1">
              <a:spcBef>
                <a:spcPct val="0"/>
              </a:spcBef>
              <a:buFontTx/>
              <a:buNone/>
              <a:defRPr/>
            </a:pPr>
            <a:r>
              <a:rPr lang="en-US" altLang="en-US" sz="1200" dirty="0" smtClean="0">
                <a:latin typeface="+mn-lt"/>
              </a:rPr>
              <a:t>October 6, 2016</a:t>
            </a:r>
            <a:endParaRPr lang="en-US" altLang="en-US" sz="12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76400" y="274638"/>
            <a:ext cx="8229600" cy="977900"/>
          </a:xfrm>
        </p:spPr>
        <p:txBody>
          <a:bodyPr/>
          <a:lstStyle/>
          <a:p>
            <a:r>
              <a:rPr lang="en-US" altLang="en-US" sz="3600" kern="0" dirty="0" smtClean="0">
                <a:solidFill>
                  <a:srgbClr val="FFFFFF"/>
                </a:solidFill>
                <a:latin typeface="Arial" panose="020B0604020202020204" pitchFamily="34" charset="0"/>
                <a:cs typeface="Arial" panose="020B0604020202020204" pitchFamily="34" charset="0"/>
                <a:sym typeface="Arial"/>
              </a:rPr>
              <a:t/>
            </a:r>
            <a:br>
              <a:rPr lang="en-US" altLang="en-US" sz="3600" kern="0" dirty="0" smtClean="0">
                <a:solidFill>
                  <a:srgbClr val="FFFFFF"/>
                </a:solidFill>
                <a:latin typeface="Arial" panose="020B0604020202020204" pitchFamily="34" charset="0"/>
                <a:cs typeface="Arial" panose="020B0604020202020204" pitchFamily="34" charset="0"/>
                <a:sym typeface="Arial"/>
              </a:rPr>
            </a:br>
            <a:r>
              <a:rPr lang="en-US" altLang="en-US" sz="3200" kern="0" dirty="0" smtClean="0">
                <a:solidFill>
                  <a:srgbClr val="FFFFFF"/>
                </a:solidFill>
                <a:latin typeface="Arial" panose="020B0604020202020204" pitchFamily="34" charset="0"/>
                <a:cs typeface="Arial" panose="020B0604020202020204" pitchFamily="34" charset="0"/>
              </a:rPr>
              <a:t>GI Bill</a:t>
            </a:r>
            <a:r>
              <a:rPr lang="en-US" altLang="en-US" sz="3200" kern="0" dirty="0" smtClean="0">
                <a:solidFill>
                  <a:srgbClr val="FFFFFF"/>
                </a:solidFill>
                <a:latin typeface="Arial" panose="020B0604020202020204" pitchFamily="34" charset="0"/>
                <a:cs typeface="Arial" panose="020B0604020202020204" pitchFamily="34" charset="0"/>
                <a:sym typeface="Symbol"/>
              </a:rPr>
              <a:t></a:t>
            </a:r>
            <a:r>
              <a:rPr lang="en-US" altLang="en-US" sz="32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200" kern="0" dirty="0" smtClean="0">
                <a:solidFill>
                  <a:srgbClr val="FFFFFF"/>
                </a:solidFill>
                <a:latin typeface="Arial" panose="020B0604020202020204" pitchFamily="34" charset="0"/>
                <a:ea typeface="MS PGothic" pitchFamily="34" charset="-128"/>
                <a:cs typeface="Arial" panose="020B0604020202020204" pitchFamily="34" charset="0"/>
              </a:rPr>
              <a:t>Comparison Tool</a:t>
            </a:r>
            <a:endParaRPr lang="en-US" altLang="en-US" sz="3200" dirty="0" smtClean="0">
              <a:latin typeface="Calibri" pitchFamily="34" charset="0"/>
              <a:cs typeface="Georgia" pitchFamily="18" charset="0"/>
            </a:endParaRPr>
          </a:p>
        </p:txBody>
      </p:sp>
      <p:sp>
        <p:nvSpPr>
          <p:cNvPr id="143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1622E76A-1CA4-461A-8A8E-C7C0A79ADC96}" type="slidenum">
              <a:rPr lang="en-US" altLang="en-US" smtClean="0">
                <a:solidFill>
                  <a:srgbClr val="898989"/>
                </a:solidFill>
                <a:latin typeface="Georgia" pitchFamily="18" charset="0"/>
              </a:rPr>
              <a:pPr eaLnBrk="1" hangingPunct="1">
                <a:spcBef>
                  <a:spcPct val="0"/>
                </a:spcBef>
                <a:buFontTx/>
                <a:buNone/>
              </a:pPr>
              <a:t>9</a:t>
            </a:fld>
            <a:endParaRPr lang="en-US" altLang="en-US" smtClean="0">
              <a:solidFill>
                <a:srgbClr val="898989"/>
              </a:solidFill>
              <a:latin typeface="Georgia" pitchFamily="18" charset="0"/>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1625"/>
            <a:ext cx="85820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141288"/>
            <a:ext cx="8229600" cy="977900"/>
          </a:xfrm>
        </p:spPr>
        <p:txBody>
          <a:bodyPr/>
          <a:lstStyle/>
          <a:p>
            <a:r>
              <a:rPr lang="en-US" altLang="en-US" kern="0" dirty="0" smtClean="0">
                <a:solidFill>
                  <a:srgbClr val="FFFFFF"/>
                </a:solidFill>
                <a:latin typeface="Arial" panose="020B0604020202020204" pitchFamily="34" charset="0"/>
                <a:cs typeface="Arial" panose="020B0604020202020204" pitchFamily="34" charset="0"/>
              </a:rPr>
              <a:t>					</a:t>
            </a:r>
            <a:r>
              <a:rPr lang="en-US" altLang="en-US" sz="3200" kern="0" dirty="0" smtClean="0">
                <a:solidFill>
                  <a:srgbClr val="FFFFFF"/>
                </a:solidFill>
                <a:latin typeface="Arial" panose="020B0604020202020204" pitchFamily="34" charset="0"/>
                <a:cs typeface="Arial" panose="020B0604020202020204" pitchFamily="34" charset="0"/>
              </a:rPr>
              <a:t>GI Bill</a:t>
            </a:r>
            <a:r>
              <a:rPr lang="en-US" altLang="en-US" sz="3200" kern="0" dirty="0" smtClean="0">
                <a:solidFill>
                  <a:srgbClr val="FFFFFF"/>
                </a:solidFill>
                <a:latin typeface="Arial" panose="020B0604020202020204" pitchFamily="34" charset="0"/>
                <a:cs typeface="Arial" panose="020B0604020202020204" pitchFamily="34" charset="0"/>
                <a:sym typeface="Symbol"/>
              </a:rPr>
              <a:t></a:t>
            </a:r>
            <a:r>
              <a:rPr lang="en-US" altLang="en-US" sz="32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200" kern="0" dirty="0" smtClean="0">
                <a:solidFill>
                  <a:srgbClr val="FFFFFF"/>
                </a:solidFill>
                <a:latin typeface="Arial" panose="020B0604020202020204" pitchFamily="34" charset="0"/>
                <a:ea typeface="MS PGothic" pitchFamily="34" charset="-128"/>
                <a:cs typeface="Arial" panose="020B0604020202020204" pitchFamily="34" charset="0"/>
              </a:rPr>
              <a:t>Comparison Tool</a:t>
            </a:r>
            <a:endParaRPr lang="en-US" sz="3200" dirty="0"/>
          </a:p>
        </p:txBody>
      </p:sp>
      <p:sp>
        <p:nvSpPr>
          <p:cNvPr id="4" name="Slide Number Placeholder 3"/>
          <p:cNvSpPr>
            <a:spLocks noGrp="1"/>
          </p:cNvSpPr>
          <p:nvPr>
            <p:ph type="sldNum" sz="quarter" idx="10"/>
          </p:nvPr>
        </p:nvSpPr>
        <p:spPr/>
        <p:txBody>
          <a:bodyPr/>
          <a:lstStyle/>
          <a:p>
            <a:pPr>
              <a:defRPr/>
            </a:pPr>
            <a:fld id="{6B0B3110-5284-4727-9FC2-97C5AC47FB74}" type="slidenum">
              <a:rPr lang="en-US" smtClean="0"/>
              <a:pPr>
                <a:defRPr/>
              </a:pPr>
              <a:t>10</a:t>
            </a:fld>
            <a:endParaRPr lang="en-US" dirty="0"/>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9126"/>
            <a:ext cx="39483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514850" y="1562100"/>
            <a:ext cx="4105274" cy="3086100"/>
          </a:xfrm>
          <a:prstGeom prst="wedgeEllipseCallout">
            <a:avLst>
              <a:gd name="adj1" fmla="val -44500"/>
              <a:gd name="adj2" fmla="val 532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119992"/>
            <a:ext cx="2813446" cy="207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08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1901270"/>
            <a:ext cx="8839200" cy="4953000"/>
          </a:xfrm>
        </p:spPr>
        <p:txBody>
          <a:bodyPr>
            <a:normAutofit/>
          </a:bodyPr>
          <a:lstStyle/>
          <a:p>
            <a:pPr marL="0" indent="0">
              <a:spcBef>
                <a:spcPts val="0"/>
              </a:spcBef>
              <a:buSzTx/>
              <a:buNone/>
              <a:defRPr b="1"/>
            </a:pPr>
            <a:r>
              <a:rPr lang="en-US" sz="1500"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releases will include:</a:t>
            </a:r>
          </a:p>
          <a:p>
            <a:pPr marL="457200" lvl="1" indent="-28575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School Ratings</a:t>
            </a:r>
          </a:p>
          <a:p>
            <a:pPr marL="457200" lvl="1" indent="-28575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Enhanced </a:t>
            </a:r>
            <a:r>
              <a:rPr lang="en-US" sz="1500" dirty="0">
                <a:latin typeface="Arial" panose="020B0604020202020204" pitchFamily="34" charset="0"/>
                <a:cs typeface="Arial" panose="020B0604020202020204" pitchFamily="34" charset="0"/>
              </a:rPr>
              <a:t>Data Service</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More Caution Flag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School Certifying Official Contact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Detailed Accreditation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Major/Program </a:t>
            </a:r>
            <a:r>
              <a:rPr lang="en-US" sz="1500" dirty="0" smtClean="0">
                <a:latin typeface="Arial" panose="020B0604020202020204" pitchFamily="34" charset="0"/>
                <a:cs typeface="Arial" panose="020B0604020202020204" pitchFamily="34" charset="0"/>
              </a:rPr>
              <a:t>type</a:t>
            </a:r>
            <a:endParaRPr lang="en-US" sz="1500" dirty="0">
              <a:latin typeface="Arial" panose="020B0604020202020204" pitchFamily="34" charset="0"/>
              <a:cs typeface="Arial" panose="020B0604020202020204" pitchFamily="34" charset="0"/>
            </a:endParaRPr>
          </a:p>
          <a:p>
            <a:pPr marL="0" indent="0">
              <a:spcBef>
                <a:spcPts val="0"/>
              </a:spcBef>
              <a:buSzTx/>
              <a:buNone/>
            </a:pPr>
            <a:endParaRPr lang="en-US" sz="1500" dirty="0">
              <a:latin typeface="Arial" panose="020B0604020202020204" pitchFamily="34" charset="0"/>
              <a:cs typeface="Arial" panose="020B0604020202020204" pitchFamily="34" charset="0"/>
            </a:endParaRPr>
          </a:p>
          <a:p>
            <a:pPr marL="436563" lvl="2" indent="0">
              <a:spcBef>
                <a:spcPts val="0"/>
              </a:spcBef>
              <a:buNone/>
            </a:pPr>
            <a:endParaRPr lang="en-US" sz="1500" dirty="0" smtClean="0">
              <a:latin typeface="Arial" panose="020B0604020202020204" pitchFamily="34" charset="0"/>
              <a:cs typeface="Arial" panose="020B0604020202020204" pitchFamily="34" charset="0"/>
            </a:endParaRPr>
          </a:p>
          <a:p>
            <a:pPr marL="1" lvl="1" indent="0" algn="ctr">
              <a:spcBef>
                <a:spcPts val="0"/>
              </a:spcBef>
              <a:buNone/>
            </a:pP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3"/>
              </a:rPr>
              <a:t>https://www.vets.gov/gi-bill-comparison-tool</a:t>
            </a:r>
            <a:endParaRPr lang="en-US" sz="1500" dirty="0">
              <a:latin typeface="Arial" panose="020B0604020202020204" pitchFamily="34" charset="0"/>
              <a:cs typeface="Arial" panose="020B0604020202020204" pitchFamily="34" charset="0"/>
            </a:endParaRPr>
          </a:p>
          <a:p>
            <a:pPr marL="1" lvl="1" indent="0" algn="ctr">
              <a:spcBef>
                <a:spcPts val="0"/>
              </a:spcBef>
              <a:buNone/>
            </a:pPr>
            <a:endParaRPr lang="en-US" sz="1500" dirty="0">
              <a:latin typeface="Bookman Old Style" panose="02050604050505020204" pitchFamily="18" charset="0"/>
            </a:endParaRPr>
          </a:p>
        </p:txBody>
      </p:sp>
      <p:sp>
        <p:nvSpPr>
          <p:cNvPr id="4" name="Title 1"/>
          <p:cNvSpPr txBox="1">
            <a:spLocks/>
          </p:cNvSpPr>
          <p:nvPr/>
        </p:nvSpPr>
        <p:spPr bwMode="auto">
          <a:xfrm>
            <a:off x="152400" y="542925"/>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Comparison Tool (cont.)</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2292" name="TextBox 7"/>
          <p:cNvSpPr txBox="1">
            <a:spLocks noChangeArrowheads="1"/>
          </p:cNvSpPr>
          <p:nvPr/>
        </p:nvSpPr>
        <p:spPr bwMode="auto">
          <a:xfrm>
            <a:off x="8771027" y="64849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sym typeface="Calibri" pitchFamily="34" charset="0"/>
              </a:rPr>
              <a:t>18</a:t>
            </a:r>
            <a:endParaRPr lang="en-US" altLang="en-US" sz="1800" dirty="0">
              <a:solidFill>
                <a:srgbClr val="FFFFFF"/>
              </a:solidFill>
              <a:sym typeface="Calibri" pitchFamily="34" charset="0"/>
            </a:endParaRPr>
          </a:p>
        </p:txBody>
      </p:sp>
    </p:spTree>
    <p:extLst>
      <p:ext uri="{BB962C8B-B14F-4D97-AF65-F5344CB8AC3E}">
        <p14:creationId xmlns:p14="http://schemas.microsoft.com/office/powerpoint/2010/main" val="2879597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847850"/>
            <a:ext cx="8001000" cy="5029200"/>
          </a:xfrm>
        </p:spPr>
        <p:txBody>
          <a:bodyPr>
            <a:noAutofit/>
          </a:bodyPr>
          <a:lstStyle/>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On January 30, 2014, VA launched the Feedback System to intake student complaints concerning non-compliant POE schools</a:t>
            </a:r>
          </a:p>
          <a:p>
            <a:pPr lvl="0" eaLnBrk="1" fontAlgn="auto" hangingPunct="1">
              <a:lnSpc>
                <a:spcPct val="80000"/>
              </a:lnSpc>
              <a:spcBef>
                <a:spcPts val="0"/>
              </a:spcBef>
              <a:spcAft>
                <a:spcPts val="0"/>
              </a:spcAft>
              <a:buFont typeface="Arial"/>
              <a:buChar char="•"/>
            </a:pPr>
            <a:endParaRPr lang="en-US" sz="18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Total complaints as of June 30, 2016: 6,345 </a:t>
            </a:r>
          </a:p>
          <a:p>
            <a:pPr marL="0" lvl="0" indent="0" eaLnBrk="1" fontAlgn="auto" hangingPunct="1">
              <a:lnSpc>
                <a:spcPct val="80000"/>
              </a:lnSpc>
              <a:spcBef>
                <a:spcPts val="0"/>
              </a:spcBef>
              <a:spcAft>
                <a:spcPts val="0"/>
              </a:spcAft>
              <a:buNone/>
            </a:pPr>
            <a:r>
              <a:rPr lang="en-US" sz="1800" dirty="0">
                <a:solidFill>
                  <a:srgbClr val="000000"/>
                </a:solidFill>
                <a:latin typeface="Arial" panose="020B0604020202020204" pitchFamily="34" charset="0"/>
                <a:cs typeface="Arial" panose="020B0604020202020204" pitchFamily="34" charset="0"/>
                <a:sym typeface="Arial"/>
              </a:rPr>
              <a:t>	Of these: </a:t>
            </a:r>
          </a:p>
          <a:p>
            <a:pPr marL="782637" lvl="1" indent="-325437"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POE complaints: 4,002 (63%)</a:t>
            </a:r>
          </a:p>
          <a:p>
            <a:pPr lvl="2"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Pending: 47</a:t>
            </a:r>
          </a:p>
          <a:p>
            <a:pPr lvl="2"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Active: 102</a:t>
            </a:r>
          </a:p>
          <a:p>
            <a:pPr marL="782637" lvl="1" indent="-325437"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Non-POE complaints: 2,343 (37%)</a:t>
            </a:r>
          </a:p>
          <a:p>
            <a:pPr marL="0" lvl="0" indent="0" eaLnBrk="1" fontAlgn="auto" hangingPunct="1">
              <a:lnSpc>
                <a:spcPct val="80000"/>
              </a:lnSpc>
              <a:spcBef>
                <a:spcPts val="0"/>
              </a:spcBef>
              <a:spcAft>
                <a:spcPts val="0"/>
              </a:spcAft>
              <a:buNone/>
            </a:pPr>
            <a:endParaRPr lang="en-US" sz="18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Risk-based reviews conducted as of June 30, 2016: 122</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11 withdrawals</a:t>
            </a:r>
          </a:p>
          <a:p>
            <a:pPr lvl="0" eaLnBrk="1" fontAlgn="auto" hangingPunct="1">
              <a:lnSpc>
                <a:spcPct val="80000"/>
              </a:lnSpc>
              <a:spcBef>
                <a:spcPts val="0"/>
              </a:spcBef>
              <a:spcAft>
                <a:spcPts val="0"/>
              </a:spcAft>
              <a:buFont typeface="Arial"/>
              <a:buChar char="•"/>
            </a:pPr>
            <a:endParaRPr lang="en-US" sz="17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GI Bill</a:t>
            </a:r>
            <a:r>
              <a:rPr lang="en-US" sz="1800" dirty="0">
                <a:solidFill>
                  <a:srgbClr val="000000"/>
                </a:solidFill>
                <a:latin typeface="Arial" panose="020B0604020202020204" pitchFamily="34" charset="0"/>
                <a:cs typeface="Arial" panose="020B0604020202020204" pitchFamily="34" charset="0"/>
                <a:sym typeface="Symbol"/>
              </a:rPr>
              <a:t> </a:t>
            </a:r>
            <a:r>
              <a:rPr lang="en-US" sz="1800" dirty="0">
                <a:solidFill>
                  <a:srgbClr val="000000"/>
                </a:solidFill>
                <a:latin typeface="Arial" panose="020B0604020202020204" pitchFamily="34" charset="0"/>
                <a:cs typeface="Arial" panose="020B0604020202020204" pitchFamily="34" charset="0"/>
                <a:sym typeface="Arial"/>
              </a:rPr>
              <a:t>Feedback System Observations: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Communication </a:t>
            </a:r>
            <a:r>
              <a:rPr lang="en-US" sz="1700" b="1" dirty="0">
                <a:solidFill>
                  <a:srgbClr val="000000"/>
                </a:solidFill>
                <a:latin typeface="Arial" panose="020B0604020202020204" pitchFamily="34" charset="0"/>
                <a:cs typeface="Arial" panose="020B0604020202020204" pitchFamily="34" charset="0"/>
                <a:sym typeface="Arial"/>
              </a:rPr>
              <a:t> </a:t>
            </a:r>
            <a:r>
              <a:rPr lang="en-US" sz="1700" b="1" dirty="0">
                <a:solidFill>
                  <a:srgbClr val="000000"/>
                </a:solidFill>
                <a:latin typeface="Arial" panose="020B0604020202020204" pitchFamily="34" charset="0"/>
                <a:ea typeface="Tahoma"/>
                <a:cs typeface="Arial" panose="020B0604020202020204" pitchFamily="34" charset="0"/>
                <a:sym typeface="Tahoma"/>
              </a:rPr>
              <a:t>̶  </a:t>
            </a:r>
            <a:r>
              <a:rPr lang="en-US" sz="1700" dirty="0">
                <a:solidFill>
                  <a:srgbClr val="000000"/>
                </a:solidFill>
                <a:latin typeface="Arial" panose="020B0604020202020204" pitchFamily="34" charset="0"/>
                <a:cs typeface="Arial" panose="020B0604020202020204" pitchFamily="34" charset="0"/>
                <a:sym typeface="Arial"/>
              </a:rPr>
              <a:t>Issues between school staff and students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Financial issues – Timeliness of certification submission</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Transfer of credits – General lack of understanding by students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Refund issues – Administration with multiple types of financial aid (Title IV &amp; VA)</a:t>
            </a:r>
          </a:p>
          <a:p>
            <a:pPr lvl="0" eaLnBrk="1" fontAlgn="auto" hangingPunct="1">
              <a:lnSpc>
                <a:spcPct val="80000"/>
              </a:lnSpc>
              <a:spcBef>
                <a:spcPts val="0"/>
              </a:spcBef>
              <a:spcAft>
                <a:spcPts val="0"/>
              </a:spcAft>
              <a:buFont typeface="Arial"/>
              <a:buChar char="•"/>
            </a:pPr>
            <a:endParaRPr lang="en-US" sz="1700" dirty="0">
              <a:solidFill>
                <a:srgbClr val="000000"/>
              </a:solidFill>
              <a:latin typeface="Arial" panose="020B0604020202020204" pitchFamily="34" charset="0"/>
              <a:cs typeface="Arial" panose="020B0604020202020204" pitchFamily="34" charset="0"/>
              <a:sym typeface="Arial"/>
            </a:endParaRPr>
          </a:p>
        </p:txBody>
      </p:sp>
      <p:sp>
        <p:nvSpPr>
          <p:cNvPr id="4" name="Title 1"/>
          <p:cNvSpPr txBox="1">
            <a:spLocks/>
          </p:cNvSpPr>
          <p:nvPr/>
        </p:nvSpPr>
        <p:spPr bwMode="auto">
          <a:xfrm>
            <a:off x="152400" y="51435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Feedback System</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3316" name="TextBox 7"/>
          <p:cNvSpPr txBox="1">
            <a:spLocks noChangeArrowheads="1"/>
          </p:cNvSpPr>
          <p:nvPr/>
        </p:nvSpPr>
        <p:spPr bwMode="auto">
          <a:xfrm>
            <a:off x="87249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sym typeface="Calibri" pitchFamily="34" charset="0"/>
              </a:rPr>
              <a:t>15</a:t>
            </a:r>
            <a:endParaRPr lang="en-US" altLang="en-US" sz="1800" dirty="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1641947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14450" y="512763"/>
            <a:ext cx="8229600" cy="977900"/>
          </a:xfrm>
        </p:spPr>
        <p:txBody>
          <a:bodyPr/>
          <a:lstStyle/>
          <a:p>
            <a:r>
              <a:rPr lang="en-US" altLang="en-US" sz="3200" kern="0" dirty="0" smtClean="0">
                <a:solidFill>
                  <a:srgbClr val="FFFFFF"/>
                </a:solidFill>
                <a:latin typeface="Arial" panose="020B0604020202020204" pitchFamily="34" charset="0"/>
                <a:cs typeface="Arial" panose="020B0604020202020204" pitchFamily="34" charset="0"/>
              </a:rPr>
              <a:t>GI Bill</a:t>
            </a:r>
            <a:r>
              <a:rPr lang="en-US" altLang="en-US" sz="3200" kern="0" dirty="0" smtClean="0">
                <a:solidFill>
                  <a:srgbClr val="FFFFFF"/>
                </a:solidFill>
                <a:latin typeface="Arial" panose="020B0604020202020204" pitchFamily="34" charset="0"/>
                <a:cs typeface="Arial" panose="020B0604020202020204" pitchFamily="34" charset="0"/>
                <a:sym typeface="Symbol"/>
              </a:rPr>
              <a:t></a:t>
            </a:r>
            <a:r>
              <a:rPr lang="en-US" altLang="en-US" sz="32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200" kern="0" dirty="0" smtClean="0">
                <a:solidFill>
                  <a:srgbClr val="FFFFFF"/>
                </a:solidFill>
                <a:latin typeface="Arial" panose="020B0604020202020204" pitchFamily="34" charset="0"/>
                <a:ea typeface="MS PGothic" pitchFamily="34" charset="-128"/>
                <a:cs typeface="Arial" panose="020B0604020202020204" pitchFamily="34" charset="0"/>
              </a:rPr>
              <a:t>Feedback System</a:t>
            </a:r>
            <a:r>
              <a:rPr lang="en-US" altLang="en-US" sz="3600" kern="0" dirty="0" smtClean="0">
                <a:solidFill>
                  <a:srgbClr val="FFFFFF"/>
                </a:solidFill>
                <a:latin typeface="Arial" panose="020B0604020202020204" pitchFamily="34" charset="0"/>
                <a:cs typeface="Arial" panose="020B0604020202020204" pitchFamily="34" charset="0"/>
                <a:sym typeface="Arial"/>
              </a:rPr>
              <a:t/>
            </a:r>
            <a:br>
              <a:rPr lang="en-US" altLang="en-US" sz="3600" kern="0" dirty="0" smtClean="0">
                <a:solidFill>
                  <a:srgbClr val="FFFFFF"/>
                </a:solidFill>
                <a:latin typeface="Arial" panose="020B0604020202020204" pitchFamily="34" charset="0"/>
                <a:cs typeface="Arial" panose="020B0604020202020204" pitchFamily="34" charset="0"/>
                <a:sym typeface="Arial"/>
              </a:rPr>
            </a:br>
            <a:endParaRPr lang="en-US" altLang="en-US" sz="3200" dirty="0" smtClean="0">
              <a:latin typeface="Calibri" pitchFamily="34" charset="0"/>
              <a:cs typeface="Georgia" pitchFamily="18" charset="0"/>
            </a:endParaRP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8481EBD7-91DB-4F4E-8ACF-0D2A3D2875E5}" type="slidenum">
              <a:rPr lang="en-US" altLang="en-US" smtClean="0">
                <a:solidFill>
                  <a:srgbClr val="898989"/>
                </a:solidFill>
                <a:latin typeface="Georgia" pitchFamily="18" charset="0"/>
              </a:rPr>
              <a:pPr eaLnBrk="1" hangingPunct="1">
                <a:spcBef>
                  <a:spcPct val="0"/>
                </a:spcBef>
                <a:buFontTx/>
                <a:buNone/>
              </a:pPr>
              <a:t>13</a:t>
            </a:fld>
            <a:endParaRPr lang="en-US" altLang="en-US" smtClean="0">
              <a:solidFill>
                <a:srgbClr val="898989"/>
              </a:solidFill>
              <a:latin typeface="Georgia" pitchFamily="18"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1238250"/>
            <a:ext cx="86074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270" y="5811837"/>
            <a:ext cx="3213100" cy="3016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defTabSz="457200">
              <a:defRPr/>
            </a:pPr>
            <a:endParaRPr lang="en-US" kern="0" dirty="0">
              <a:solidFill>
                <a:srgbClr val="000000"/>
              </a:solidFill>
              <a:sym typeface="Calibri"/>
            </a:endParaRPr>
          </a:p>
        </p:txBody>
      </p:sp>
      <p:sp>
        <p:nvSpPr>
          <p:cNvPr id="17412" name="Title 5"/>
          <p:cNvSpPr txBox="1">
            <a:spLocks/>
          </p:cNvSpPr>
          <p:nvPr/>
        </p:nvSpPr>
        <p:spPr bwMode="auto">
          <a:xfrm>
            <a:off x="114366" y="428625"/>
            <a:ext cx="8913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algn="ctr" defTabSz="457200" eaLnBrk="1" fontAlgn="base" hangingPunct="1">
              <a:spcBef>
                <a:spcPct val="0"/>
              </a:spcBef>
              <a:spcAft>
                <a:spcPct val="0"/>
              </a:spcAft>
              <a:buSzTx/>
              <a:buFontTx/>
              <a:buNone/>
            </a:pPr>
            <a:r>
              <a:rPr lang="en-US" altLang="en-US" sz="2800" dirty="0">
                <a:solidFill>
                  <a:srgbClr val="FFFFFF"/>
                </a:solidFill>
              </a:rPr>
              <a:t>GI Bill</a:t>
            </a:r>
            <a:r>
              <a:rPr lang="en-US" altLang="en-US" sz="2800" dirty="0">
                <a:solidFill>
                  <a:srgbClr val="FFFFFF"/>
                </a:solidFill>
                <a:sym typeface="Symbol" pitchFamily="18" charset="2"/>
              </a:rPr>
              <a:t> </a:t>
            </a:r>
            <a:r>
              <a:rPr lang="en-US" altLang="en-US" sz="2800" dirty="0">
                <a:solidFill>
                  <a:srgbClr val="FFFFFF"/>
                </a:solidFill>
                <a:sym typeface="Calibri" pitchFamily="34" charset="0"/>
              </a:rPr>
              <a:t>Feedback </a:t>
            </a:r>
            <a:r>
              <a:rPr lang="en-US" altLang="en-US" sz="2800" dirty="0" smtClean="0">
                <a:solidFill>
                  <a:srgbClr val="FFFFFF"/>
                </a:solidFill>
                <a:sym typeface="Calibri" pitchFamily="34" charset="0"/>
              </a:rPr>
              <a:t>System (cont.)</a:t>
            </a:r>
            <a:r>
              <a:rPr lang="en-US" altLang="en-US" sz="2800" b="1" baseline="30000" dirty="0" smtClean="0">
                <a:solidFill>
                  <a:srgbClr val="FFFFFF"/>
                </a:solidFill>
                <a:ea typeface="MS PGothic" pitchFamily="34" charset="-128"/>
                <a:sym typeface="Calibri" pitchFamily="34" charset="0"/>
              </a:rPr>
              <a:t> </a:t>
            </a:r>
            <a:endParaRPr lang="en-US" altLang="en-US" sz="2800" dirty="0">
              <a:solidFill>
                <a:srgbClr val="FFFFFF"/>
              </a:solidFill>
              <a:sym typeface="Calibri" pitchFamily="34" charset="0"/>
            </a:endParaRPr>
          </a:p>
        </p:txBody>
      </p:sp>
      <p:sp>
        <p:nvSpPr>
          <p:cNvPr id="17413"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sym typeface="Calibri" pitchFamily="34" charset="0"/>
              </a:rPr>
              <a:t>16</a:t>
            </a:r>
            <a:endParaRPr lang="en-US" altLang="en-US" sz="1800" dirty="0">
              <a:solidFill>
                <a:srgbClr val="FFFFFF"/>
              </a:solidFill>
              <a:latin typeface="Calibri" pitchFamily="34" charset="0"/>
              <a:sym typeface="Calibri" pitchFamily="34" charset="0"/>
            </a:endParaRPr>
          </a:p>
        </p:txBody>
      </p:sp>
      <p:graphicFrame>
        <p:nvGraphicFramePr>
          <p:cNvPr id="10" name="Table 287"/>
          <p:cNvGraphicFramePr/>
          <p:nvPr>
            <p:extLst>
              <p:ext uri="{D42A27DB-BD31-4B8C-83A1-F6EECF244321}">
                <p14:modId xmlns:p14="http://schemas.microsoft.com/office/powerpoint/2010/main" val="912572288"/>
              </p:ext>
            </p:extLst>
          </p:nvPr>
        </p:nvGraphicFramePr>
        <p:xfrm>
          <a:off x="4571273" y="1657349"/>
          <a:ext cx="4115527" cy="4038604"/>
        </p:xfrm>
        <a:graphic>
          <a:graphicData uri="http://schemas.openxmlformats.org/drawingml/2006/table">
            <a:tbl>
              <a:tblPr/>
              <a:tblGrid>
                <a:gridCol w="3650625"/>
                <a:gridCol w="464902"/>
              </a:tblGrid>
              <a:tr h="405604">
                <a:tc gridSpan="2">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lnSpc>
                          <a:spcPts val="1800"/>
                        </a:lnSpc>
                        <a:defRPr sz="1800"/>
                      </a:pPr>
                      <a:r>
                        <a:rPr sz="1600" b="1" dirty="0">
                          <a:latin typeface="Arial" panose="020B0604020202020204" pitchFamily="34" charset="0"/>
                          <a:cs typeface="Arial" panose="020B0604020202020204" pitchFamily="34" charset="0"/>
                          <a:sym typeface="Arial"/>
                        </a:rPr>
                        <a:t>Complaints by </a:t>
                      </a:r>
                      <a:r>
                        <a:rPr sz="1600" b="1" dirty="0" smtClean="0">
                          <a:latin typeface="Arial" panose="020B0604020202020204" pitchFamily="34" charset="0"/>
                          <a:cs typeface="Arial" panose="020B0604020202020204" pitchFamily="34" charset="0"/>
                          <a:sym typeface="Arial"/>
                        </a:rPr>
                        <a:t>Issue</a:t>
                      </a:r>
                      <a:r>
                        <a:rPr lang="en-US" sz="1600" b="1" dirty="0" smtClean="0">
                          <a:latin typeface="Arial" panose="020B0604020202020204" pitchFamily="34" charset="0"/>
                          <a:cs typeface="Arial" panose="020B0604020202020204" pitchFamily="34" charset="0"/>
                          <a:sym typeface="Arial"/>
                        </a:rPr>
                        <a:t> (June 2016)</a:t>
                      </a:r>
                      <a:endParaRPr sz="1600" b="1"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solidFill>
                        <a:srgbClr val="9BBB59"/>
                      </a:solid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a:t>
                      </a:r>
                      <a:r>
                        <a:rPr sz="1200" dirty="0" smtClean="0">
                          <a:latin typeface="Arial" panose="020B0604020202020204" pitchFamily="34" charset="0"/>
                          <a:cs typeface="Arial" panose="020B0604020202020204" pitchFamily="34" charset="0"/>
                          <a:sym typeface="Arial"/>
                        </a:rPr>
                        <a:t>Post-Graduation</a:t>
                      </a:r>
                      <a:r>
                        <a:rPr lang="en-US" sz="1200" dirty="0" smtClean="0">
                          <a:latin typeface="Arial" panose="020B0604020202020204" pitchFamily="34" charset="0"/>
                          <a:cs typeface="Arial" panose="020B0604020202020204" pitchFamily="34" charset="0"/>
                          <a:sym typeface="Arial"/>
                        </a:rPr>
                        <a:t> </a:t>
                      </a:r>
                      <a:r>
                        <a:rPr sz="1200" dirty="0" smtClean="0">
                          <a:latin typeface="Arial" panose="020B0604020202020204" pitchFamily="34" charset="0"/>
                          <a:cs typeface="Arial" panose="020B0604020202020204" pitchFamily="34" charset="0"/>
                          <a:sym typeface="Arial"/>
                        </a:rPr>
                        <a:t>Job </a:t>
                      </a:r>
                      <a:r>
                        <a:rPr sz="1200" dirty="0">
                          <a:latin typeface="Arial" panose="020B0604020202020204" pitchFamily="34" charset="0"/>
                          <a:cs typeface="Arial" panose="020B0604020202020204" pitchFamily="34" charset="0"/>
                          <a:sym typeface="Arial"/>
                        </a:rPr>
                        <a:t>Opportunities</a:t>
                      </a:r>
                    </a:p>
                  </a:txBody>
                  <a:tcPr marL="9526" marR="9526" marT="9526" marB="9526" anchor="ctr" horzOverflow="overflow">
                    <a:lnL w="12700">
                      <a:miter lim="400000"/>
                    </a:lnL>
                    <a:lnR w="12700">
                      <a:noFill/>
                      <a:miter lim="400000"/>
                    </a:lnR>
                    <a:lnT w="12700">
                      <a:solidFill>
                        <a:srgbClr val="9BBB59"/>
                      </a:solidFill>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436</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solidFill>
                        <a:srgbClr val="9BBB59"/>
                      </a:solidFill>
                    </a:lnT>
                    <a:lnB w="12700">
                      <a:miter lim="400000"/>
                    </a:lnB>
                    <a:lnTlToBr w="12700" cmpd="sng">
                      <a:noFill/>
                      <a:prstDash val="solid"/>
                    </a:lnTlToBr>
                    <a:lnBlToTr w="12700" cmpd="sng">
                      <a:noFill/>
                      <a:prstDash val="solid"/>
                    </a:lnBlToTr>
                    <a:solidFill>
                      <a:srgbClr val="9BBB59">
                        <a:alpha val="19999"/>
                      </a:srgbClr>
                    </a:solid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Release of Transcripts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311</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Transfer of Credits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562</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Student Loans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732</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Change of Program</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410</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r>
              <a:tr h="317723">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Grade Policy</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378</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Accreditation</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599</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Recruiting/Marketing Practices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730</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Refund Issues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624</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r>
              <a:tr h="388896">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Quality of Education</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1135</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r>
              <a:tr h="388896">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Other</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1094</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r>
              <a:tr h="439157">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Financial Issues (e.g. Tuition/Fee Charges)</a:t>
                      </a:r>
                    </a:p>
                  </a:txBody>
                  <a:tcPr marL="9526" marR="9526" marT="9526" marB="9526" anchor="ctr" horzOverflow="overflow">
                    <a:lnL w="12700">
                      <a:miter lim="400000"/>
                    </a:lnL>
                    <a:lnR w="12700">
                      <a:noFill/>
                      <a:miter lim="400000"/>
                    </a:lnR>
                    <a:lnT w="12700">
                      <a:miter lim="400000"/>
                    </a:lnT>
                    <a:lnB w="12700">
                      <a:solidFill>
                        <a:srgbClr val="9BBB59"/>
                      </a:solidFill>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2153</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solidFill>
                        <a:srgbClr val="9BBB59"/>
                      </a:solidFill>
                    </a:lnB>
                    <a:lnTlToBr w="12700" cmpd="sng">
                      <a:noFill/>
                      <a:prstDash val="solid"/>
                    </a:lnTlToBr>
                    <a:lnBlToTr w="12700" cmpd="sng">
                      <a:noFill/>
                      <a:prstDash val="solid"/>
                    </a:lnBlToTr>
                    <a:no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4284467046"/>
              </p:ext>
            </p:extLst>
          </p:nvPr>
        </p:nvGraphicFramePr>
        <p:xfrm>
          <a:off x="76200" y="1638299"/>
          <a:ext cx="466344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792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4000" smtClean="0">
                <a:latin typeface="Calibri" pitchFamily="34" charset="0"/>
                <a:cs typeface="Georgia" pitchFamily="18" charset="0"/>
              </a:rPr>
              <a:t>CareerScope</a:t>
            </a:r>
          </a:p>
        </p:txBody>
      </p:sp>
      <p:sp>
        <p:nvSpPr>
          <p:cNvPr id="17411" name="Content Placeholder 2"/>
          <p:cNvSpPr>
            <a:spLocks noGrp="1"/>
          </p:cNvSpPr>
          <p:nvPr>
            <p:ph idx="1"/>
          </p:nvPr>
        </p:nvSpPr>
        <p:spPr>
          <a:xfrm>
            <a:off x="457200" y="1935163"/>
            <a:ext cx="8229600" cy="4191000"/>
          </a:xfrm>
        </p:spPr>
        <p:txBody>
          <a:bodyPr/>
          <a:lstStyle/>
          <a:p>
            <a:pPr marL="0" indent="0">
              <a:buFont typeface="Arial" charset="0"/>
              <a:buNone/>
            </a:pPr>
            <a:r>
              <a:rPr lang="en-US" altLang="en-US" sz="2000" smtClean="0">
                <a:cs typeface="Georgia" pitchFamily="18" charset="0"/>
              </a:rPr>
              <a:t>In addition to Career Counseling, the Department of Veterans Affairs provides the interest and aptitude assessment tool known as CareerScope at no cost to all eligible benefit recipients. </a:t>
            </a: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A3A502AE-F105-4549-ACD0-6414C5FB4260}" type="slidenum">
              <a:rPr lang="en-US" altLang="en-US" smtClean="0">
                <a:solidFill>
                  <a:srgbClr val="898989"/>
                </a:solidFill>
                <a:latin typeface="Georgia" pitchFamily="18" charset="0"/>
              </a:rPr>
              <a:pPr eaLnBrk="1" hangingPunct="1">
                <a:spcBef>
                  <a:spcPct val="0"/>
                </a:spcBef>
                <a:buFontTx/>
                <a:buNone/>
              </a:pPr>
              <a:t>15</a:t>
            </a:fld>
            <a:endParaRPr lang="en-US" altLang="en-US" smtClean="0">
              <a:solidFill>
                <a:srgbClr val="898989"/>
              </a:solidFill>
              <a:latin typeface="Georgia" pitchFamily="18" charset="0"/>
            </a:endParaRP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3286125"/>
            <a:ext cx="3962400"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200" smtClean="0">
                <a:latin typeface="Calibri" pitchFamily="34" charset="0"/>
                <a:cs typeface="Georgia" pitchFamily="18" charset="0"/>
              </a:rPr>
              <a:t>SCHOOL ADMINISTRATOR RESOURCES</a:t>
            </a:r>
          </a:p>
        </p:txBody>
      </p:sp>
      <p:sp>
        <p:nvSpPr>
          <p:cNvPr id="184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616BF5C6-D625-43B6-A32D-00806218C2E4}" type="slidenum">
              <a:rPr lang="en-US" altLang="en-US" smtClean="0">
                <a:solidFill>
                  <a:srgbClr val="898989"/>
                </a:solidFill>
                <a:latin typeface="Georgia" pitchFamily="18" charset="0"/>
              </a:rPr>
              <a:pPr eaLnBrk="1" hangingPunct="1">
                <a:spcBef>
                  <a:spcPct val="0"/>
                </a:spcBef>
                <a:buFontTx/>
                <a:buNone/>
              </a:pPr>
              <a:t>16</a:t>
            </a:fld>
            <a:endParaRPr lang="en-US" altLang="en-US" smtClean="0">
              <a:solidFill>
                <a:srgbClr val="898989"/>
              </a:solidFill>
              <a:latin typeface="Georgia" pitchFamily="18"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52575"/>
            <a:ext cx="87344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Georgia" pitchFamily="18" charset="0"/>
                <a:cs typeface="Georgia" pitchFamily="18" charset="0"/>
              </a:rPr>
              <a:t>VA CAMPUS TOOLKIT</a:t>
            </a:r>
          </a:p>
        </p:txBody>
      </p:sp>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06A9FF7-171B-47F4-A2E8-FC990175FDA0}" type="slidenum">
              <a:rPr lang="en-US" altLang="en-US" smtClean="0">
                <a:solidFill>
                  <a:srgbClr val="898989"/>
                </a:solidFill>
                <a:latin typeface="Georgia" pitchFamily="18" charset="0"/>
              </a:rPr>
              <a:pPr eaLnBrk="1" hangingPunct="1">
                <a:spcBef>
                  <a:spcPct val="0"/>
                </a:spcBef>
                <a:buFontTx/>
                <a:buNone/>
              </a:pPr>
              <a:t>17</a:t>
            </a:fld>
            <a:endParaRPr lang="en-US" altLang="en-US" smtClean="0">
              <a:solidFill>
                <a:srgbClr val="898989"/>
              </a:solidFill>
              <a:latin typeface="Georgia" pitchFamily="18" charset="0"/>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550988"/>
            <a:ext cx="8591550" cy="461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600" smtClean="0">
                <a:latin typeface="Calibri" pitchFamily="34" charset="0"/>
                <a:cs typeface="Georgia" pitchFamily="18" charset="0"/>
              </a:rPr>
              <a:t>CLOSING REMARKS</a:t>
            </a:r>
          </a:p>
        </p:txBody>
      </p:sp>
      <p:sp>
        <p:nvSpPr>
          <p:cNvPr id="20483" name="Slide Number Placeholder 3"/>
          <p:cNvSpPr>
            <a:spLocks noGrp="1"/>
          </p:cNvSpPr>
          <p:nvPr>
            <p:ph type="sldNum" sz="quarter" idx="10"/>
          </p:nvPr>
        </p:nvSpPr>
        <p:spPr bwMode="auto">
          <a:xfrm>
            <a:off x="457200" y="6356350"/>
            <a:ext cx="401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lgn="l" eaLnBrk="1" hangingPunct="1">
              <a:spcBef>
                <a:spcPct val="0"/>
              </a:spcBef>
              <a:buFontTx/>
              <a:buNone/>
            </a:pPr>
            <a:fld id="{BAF2C176-A250-4F99-97A0-C0735152CDC1}" type="slidenum">
              <a:rPr lang="en-US" altLang="en-US" sz="1200" smtClean="0">
                <a:solidFill>
                  <a:srgbClr val="898989"/>
                </a:solidFill>
                <a:latin typeface="Georgia" pitchFamily="18" charset="0"/>
              </a:rPr>
              <a:pPr algn="l" eaLnBrk="1" hangingPunct="1">
                <a:spcBef>
                  <a:spcPct val="0"/>
                </a:spcBef>
                <a:buFontTx/>
                <a:buNone/>
              </a:pPr>
              <a:t>18</a:t>
            </a:fld>
            <a:endParaRPr lang="en-US" altLang="en-US" sz="1200" smtClean="0">
              <a:solidFill>
                <a:srgbClr val="898989"/>
              </a:solidFill>
              <a:latin typeface="Georgia" pitchFamily="18" charset="0"/>
            </a:endParaRPr>
          </a:p>
        </p:txBody>
      </p:sp>
      <p:sp>
        <p:nvSpPr>
          <p:cNvPr id="20484" name="TextBox 1"/>
          <p:cNvSpPr txBox="1">
            <a:spLocks noChangeArrowheads="1"/>
          </p:cNvSpPr>
          <p:nvPr/>
        </p:nvSpPr>
        <p:spPr bwMode="auto">
          <a:xfrm>
            <a:off x="847725" y="1828800"/>
            <a:ext cx="731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r>
              <a:rPr lang="en-US" altLang="en-US" sz="2400"/>
              <a:t>The commitment made by colleges and universities will help Veterans better transition from military service into the classroom, graduate, and find a rewarding career to help strengthen our economy.</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Given the opportunity, Veterans will succeed because they possess exceptional character, team-building skills, discipline, and leadership.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800" smtClean="0">
                <a:latin typeface="Calibri" pitchFamily="34" charset="0"/>
                <a:cs typeface="Georgia" pitchFamily="18" charset="0"/>
              </a:rPr>
              <a:t>REGIONAL PROCESSING OFFICE JURISDICTION</a:t>
            </a:r>
          </a:p>
        </p:txBody>
      </p:sp>
      <p:sp>
        <p:nvSpPr>
          <p:cNvPr id="61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675A3D2A-446B-46BE-B5BA-8FC1ACA849D7}" type="slidenum">
              <a:rPr lang="en-US" altLang="en-US" smtClean="0">
                <a:solidFill>
                  <a:srgbClr val="898989"/>
                </a:solidFill>
                <a:latin typeface="Georgia" pitchFamily="18" charset="0"/>
              </a:rPr>
              <a:pPr eaLnBrk="1" hangingPunct="1">
                <a:spcBef>
                  <a:spcPct val="0"/>
                </a:spcBef>
                <a:buFontTx/>
                <a:buNone/>
              </a:pPr>
              <a:t>1</a:t>
            </a:fld>
            <a:endParaRPr lang="en-US" altLang="en-US" smtClean="0">
              <a:solidFill>
                <a:srgbClr val="898989"/>
              </a:solidFill>
              <a:latin typeface="Georgia" pitchFamily="18" charset="0"/>
            </a:endParaRPr>
          </a:p>
        </p:txBody>
      </p:sp>
      <p:pic>
        <p:nvPicPr>
          <p:cNvPr id="6148" name="Picture 6" descr="regional office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858963"/>
            <a:ext cx="6357938"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smtClean="0">
                <a:latin typeface="Calibri" pitchFamily="34" charset="0"/>
                <a:cs typeface="Georgia" pitchFamily="18" charset="0"/>
              </a:rPr>
              <a:t>POST-9/11 GI BILL TRANSFORMATION</a:t>
            </a:r>
          </a:p>
        </p:txBody>
      </p:sp>
      <p:sp>
        <p:nvSpPr>
          <p:cNvPr id="3" name="Content Placeholder 2"/>
          <p:cNvSpPr>
            <a:spLocks noGrp="1"/>
          </p:cNvSpPr>
          <p:nvPr>
            <p:ph idx="1"/>
          </p:nvPr>
        </p:nvSpPr>
        <p:spPr>
          <a:xfrm>
            <a:off x="457200" y="1697038"/>
            <a:ext cx="8229600" cy="4191000"/>
          </a:xfrm>
        </p:spPr>
        <p:txBody>
          <a:bodyPr/>
          <a:lstStyle/>
          <a:p>
            <a:pPr>
              <a:defRPr/>
            </a:pPr>
            <a:r>
              <a:rPr lang="en-US" dirty="0" smtClean="0"/>
              <a:t>Signed into law July 2008- Began making payments August 2009.</a:t>
            </a:r>
          </a:p>
          <a:p>
            <a:pPr>
              <a:defRPr/>
            </a:pPr>
            <a:endParaRPr lang="en-US" dirty="0" smtClean="0"/>
          </a:p>
          <a:p>
            <a:pPr>
              <a:defRPr/>
            </a:pPr>
            <a:r>
              <a:rPr lang="en-US" dirty="0" smtClean="0"/>
              <a:t>A 21</a:t>
            </a:r>
            <a:r>
              <a:rPr lang="en-US" baseline="30000" dirty="0" smtClean="0"/>
              <a:t>st</a:t>
            </a:r>
            <a:r>
              <a:rPr lang="en-US" dirty="0" smtClean="0"/>
              <a:t> Century education benefit program that delivers a benefit package, rivaling all other education benefit programs since the WWII Era GI Bill in 1945.</a:t>
            </a:r>
          </a:p>
          <a:p>
            <a:pPr marL="0" indent="0">
              <a:buFont typeface="Arial" charset="0"/>
              <a:buNone/>
              <a:defRPr/>
            </a:pPr>
            <a:r>
              <a:rPr lang="en-US" dirty="0" smtClean="0"/>
              <a:t>         - Tuition </a:t>
            </a:r>
            <a:r>
              <a:rPr lang="en-US" dirty="0"/>
              <a:t>and Fees</a:t>
            </a:r>
          </a:p>
          <a:p>
            <a:pPr marL="0" indent="0">
              <a:buFont typeface="Arial" charset="0"/>
              <a:buNone/>
              <a:defRPr/>
            </a:pPr>
            <a:r>
              <a:rPr lang="en-US" dirty="0"/>
              <a:t>	- Yellow Ribbon</a:t>
            </a:r>
          </a:p>
          <a:p>
            <a:pPr marL="0" indent="0">
              <a:buFont typeface="Arial" charset="0"/>
              <a:buNone/>
              <a:defRPr/>
            </a:pPr>
            <a:r>
              <a:rPr lang="en-US" dirty="0"/>
              <a:t>	- Book &amp; Supplies</a:t>
            </a:r>
          </a:p>
          <a:p>
            <a:pPr marL="0" indent="0">
              <a:buFont typeface="Arial" charset="0"/>
              <a:buNone/>
              <a:defRPr/>
            </a:pPr>
            <a:r>
              <a:rPr lang="en-US" dirty="0"/>
              <a:t>	- Monthly Housing stipend</a:t>
            </a:r>
          </a:p>
          <a:p>
            <a:pPr>
              <a:defRPr/>
            </a:pPr>
            <a:endParaRPr lang="en-US" dirty="0" smtClean="0"/>
          </a:p>
          <a:p>
            <a:pPr>
              <a:defRPr/>
            </a:pPr>
            <a:r>
              <a:rPr lang="en-US" dirty="0" smtClean="0"/>
              <a:t>A tiered based benefit program based upon number of days service on active duty.</a:t>
            </a:r>
          </a:p>
          <a:p>
            <a:pPr>
              <a:defRPr/>
            </a:pPr>
            <a:endParaRPr lang="en-US" dirty="0" smtClean="0"/>
          </a:p>
          <a:p>
            <a:pPr>
              <a:defRPr/>
            </a:pPr>
            <a:r>
              <a:rPr lang="en-US" dirty="0" smtClean="0"/>
              <a:t>Created and established equality between regular active duty members and activated National Guard and Reserve members.</a:t>
            </a:r>
          </a:p>
          <a:p>
            <a:pPr>
              <a:defRPr/>
            </a:pPr>
            <a:endParaRPr lang="en-US" dirty="0"/>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A40108AA-57D0-4E52-955F-062087F05DE5}" type="slidenum">
              <a:rPr lang="en-US" altLang="en-US" smtClean="0">
                <a:solidFill>
                  <a:srgbClr val="898989"/>
                </a:solidFill>
                <a:latin typeface="Georgia" pitchFamily="18" charset="0"/>
              </a:rPr>
              <a:pPr eaLnBrk="1" hangingPunct="1">
                <a:spcBef>
                  <a:spcPct val="0"/>
                </a:spcBef>
                <a:buFontTx/>
                <a:buNone/>
              </a:pPr>
              <a:t>2</a:t>
            </a:fld>
            <a:endParaRPr lang="en-US" altLang="en-US" smtClean="0">
              <a:solidFill>
                <a:srgbClr val="898989"/>
              </a:solidFill>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sz="3600" u="sng" smtClean="0">
                <a:latin typeface="Calibri" pitchFamily="34" charset="0"/>
                <a:cs typeface="Georgia" pitchFamily="18" charset="0"/>
              </a:rPr>
              <a:t>GI Bill Payment Rates</a:t>
            </a:r>
          </a:p>
        </p:txBody>
      </p:sp>
      <p:sp>
        <p:nvSpPr>
          <p:cNvPr id="8195" name="Rectangle 2"/>
          <p:cNvSpPr>
            <a:spLocks noChangeArrowheads="1"/>
          </p:cNvSpPr>
          <p:nvPr/>
        </p:nvSpPr>
        <p:spPr bwMode="auto">
          <a:xfrm>
            <a:off x="2987675" y="35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endParaRPr lang="en-US" altLang="en-US" sz="2400">
              <a:latin typeface="Times New Roman" pitchFamily="18" charset="0"/>
              <a:cs typeface="Arial" charset="0"/>
            </a:endParaRPr>
          </a:p>
        </p:txBody>
      </p:sp>
      <p:sp>
        <p:nvSpPr>
          <p:cNvPr id="8196" name="Rectangle 3"/>
          <p:cNvSpPr>
            <a:spLocks noChangeArrowheads="1"/>
          </p:cNvSpPr>
          <p:nvPr/>
        </p:nvSpPr>
        <p:spPr bwMode="auto">
          <a:xfrm>
            <a:off x="2987675" y="35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endParaRPr lang="en-US" altLang="en-US" sz="2400">
              <a:latin typeface="Times New Roman" pitchFamily="18"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53171733"/>
              </p:ext>
            </p:extLst>
          </p:nvPr>
        </p:nvGraphicFramePr>
        <p:xfrm>
          <a:off x="1666875" y="1704975"/>
          <a:ext cx="6162675" cy="4583114"/>
        </p:xfrm>
        <a:graphic>
          <a:graphicData uri="http://schemas.openxmlformats.org/drawingml/2006/table">
            <a:tbl>
              <a:tblPr firstRow="1">
                <a:tableStyleId>{5C22544A-7EE6-4342-B048-85BDC9FD1C3A}</a:tableStyleId>
              </a:tblPr>
              <a:tblGrid>
                <a:gridCol w="2819331"/>
                <a:gridCol w="3343344"/>
              </a:tblGrid>
              <a:tr h="471038">
                <a:tc>
                  <a:txBody>
                    <a:bodyPr/>
                    <a:lstStyle/>
                    <a:p>
                      <a:pPr marL="0" marR="0">
                        <a:lnSpc>
                          <a:spcPct val="115000"/>
                        </a:lnSpc>
                        <a:spcBef>
                          <a:spcPts val="0"/>
                        </a:spcBef>
                        <a:spcAft>
                          <a:spcPts val="0"/>
                        </a:spcAft>
                      </a:pPr>
                      <a:r>
                        <a:rPr lang="en-US" sz="1400" dirty="0">
                          <a:effectLst/>
                        </a:rPr>
                        <a:t>BENEFIT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FULL-TIME RATE</a:t>
                      </a:r>
                      <a:endParaRPr lang="en-US" sz="1100">
                        <a:effectLst/>
                        <a:latin typeface="Calibri"/>
                        <a:ea typeface="Calibri"/>
                        <a:cs typeface="Times New Roman"/>
                      </a:endParaRPr>
                    </a:p>
                  </a:txBody>
                  <a:tcPr marL="68580" marR="68580" marT="0" marB="0"/>
                </a:tc>
              </a:tr>
              <a:tr h="1226801">
                <a:tc>
                  <a:txBody>
                    <a:bodyPr/>
                    <a:lstStyle/>
                    <a:p>
                      <a:pPr marL="0" marR="0">
                        <a:lnSpc>
                          <a:spcPct val="115000"/>
                        </a:lnSpc>
                        <a:spcBef>
                          <a:spcPts val="0"/>
                        </a:spcBef>
                        <a:spcAft>
                          <a:spcPts val="0"/>
                        </a:spcAft>
                      </a:pPr>
                      <a:r>
                        <a:rPr lang="en-US" sz="2000" dirty="0">
                          <a:effectLst/>
                        </a:rPr>
                        <a:t>CHAPTER 33</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Public – All Tuition &amp; Fee Payments for an in-state student (Subject to benefit Level)</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Private or Foreign – Up to </a:t>
                      </a:r>
                      <a:r>
                        <a:rPr lang="en-US" sz="1400" dirty="0" smtClean="0">
                          <a:effectLst/>
                        </a:rPr>
                        <a:t>$21,970.46 </a:t>
                      </a:r>
                      <a:r>
                        <a:rPr lang="en-US" sz="1400" dirty="0">
                          <a:effectLst/>
                        </a:rPr>
                        <a:t>per academic year</a:t>
                      </a:r>
                      <a:endParaRPr lang="en-US" sz="1400" dirty="0">
                        <a:effectLst/>
                        <a:latin typeface="Calibri"/>
                        <a:ea typeface="Calibri"/>
                        <a:cs typeface="Times New Roman"/>
                      </a:endParaRPr>
                    </a:p>
                  </a:txBody>
                  <a:tcPr marL="68580" marR="68580" marT="0" marB="0" anchor="ctr"/>
                </a:tc>
              </a:tr>
              <a:tr h="471038">
                <a:tc>
                  <a:txBody>
                    <a:bodyPr/>
                    <a:lstStyle/>
                    <a:p>
                      <a:pPr marL="0" marR="0">
                        <a:lnSpc>
                          <a:spcPct val="115000"/>
                        </a:lnSpc>
                        <a:spcBef>
                          <a:spcPts val="0"/>
                        </a:spcBef>
                        <a:spcAft>
                          <a:spcPts val="0"/>
                        </a:spcAft>
                      </a:pPr>
                      <a:r>
                        <a:rPr lang="en-US" sz="1600" dirty="0">
                          <a:effectLst/>
                        </a:rPr>
                        <a:t>CHAPTER 30</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a:t>
                      </a:r>
                      <a:r>
                        <a:rPr lang="en-US" sz="1600" dirty="0" smtClean="0">
                          <a:effectLst/>
                        </a:rPr>
                        <a:t>1857.00</a:t>
                      </a:r>
                      <a:endParaRPr lang="en-US" sz="1600" dirty="0">
                        <a:effectLst/>
                        <a:latin typeface="Calibri"/>
                        <a:ea typeface="Calibri"/>
                        <a:cs typeface="Times New Roman"/>
                      </a:endParaRPr>
                    </a:p>
                  </a:txBody>
                  <a:tcPr marL="68580" marR="68580" marT="0" marB="0" anchor="ctr"/>
                </a:tc>
              </a:tr>
              <a:tr h="471038">
                <a:tc>
                  <a:txBody>
                    <a:bodyPr/>
                    <a:lstStyle/>
                    <a:p>
                      <a:pPr marL="0" marR="0">
                        <a:lnSpc>
                          <a:spcPct val="115000"/>
                        </a:lnSpc>
                        <a:spcBef>
                          <a:spcPts val="0"/>
                        </a:spcBef>
                        <a:spcAft>
                          <a:spcPts val="0"/>
                        </a:spcAft>
                      </a:pPr>
                      <a:r>
                        <a:rPr lang="en-US" sz="1600" dirty="0">
                          <a:effectLst/>
                        </a:rPr>
                        <a:t>CHAPTER 35</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a:t>
                      </a:r>
                      <a:r>
                        <a:rPr lang="en-US" sz="1600" dirty="0" smtClean="0">
                          <a:effectLst/>
                        </a:rPr>
                        <a:t>1024.00</a:t>
                      </a:r>
                      <a:endParaRPr lang="en-US" sz="1600" dirty="0">
                        <a:effectLst/>
                        <a:latin typeface="Calibri"/>
                        <a:ea typeface="Calibri"/>
                        <a:cs typeface="Times New Roman"/>
                      </a:endParaRPr>
                    </a:p>
                  </a:txBody>
                  <a:tcPr marL="68580" marR="68580" marT="0" marB="0" anchor="ctr"/>
                </a:tc>
              </a:tr>
              <a:tr h="471038">
                <a:tc>
                  <a:txBody>
                    <a:bodyPr/>
                    <a:lstStyle/>
                    <a:p>
                      <a:pPr marL="0" marR="0">
                        <a:lnSpc>
                          <a:spcPct val="115000"/>
                        </a:lnSpc>
                        <a:spcBef>
                          <a:spcPts val="0"/>
                        </a:spcBef>
                        <a:spcAft>
                          <a:spcPts val="0"/>
                        </a:spcAft>
                      </a:pPr>
                      <a:r>
                        <a:rPr lang="en-US" sz="1600" dirty="0">
                          <a:effectLst/>
                        </a:rPr>
                        <a:t>CHAPTER 1606</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a:t>
                      </a:r>
                      <a:r>
                        <a:rPr lang="en-US" sz="1600" dirty="0" smtClean="0">
                          <a:effectLst/>
                        </a:rPr>
                        <a:t>369.00</a:t>
                      </a:r>
                      <a:endParaRPr lang="en-US" sz="1600" dirty="0">
                        <a:effectLst/>
                        <a:latin typeface="Calibri"/>
                        <a:ea typeface="Calibri"/>
                        <a:cs typeface="Times New Roman"/>
                      </a:endParaRPr>
                    </a:p>
                  </a:txBody>
                  <a:tcPr marL="68580" marR="68580" marT="0" marB="0" anchor="ctr"/>
                </a:tc>
              </a:tr>
              <a:tr h="1472161">
                <a:tc>
                  <a:txBody>
                    <a:bodyPr/>
                    <a:lstStyle/>
                    <a:p>
                      <a:pPr marL="0" marR="0">
                        <a:lnSpc>
                          <a:spcPct val="115000"/>
                        </a:lnSpc>
                        <a:spcBef>
                          <a:spcPts val="0"/>
                        </a:spcBef>
                        <a:spcAft>
                          <a:spcPts val="0"/>
                        </a:spcAft>
                      </a:pPr>
                      <a:r>
                        <a:rPr lang="en-US" sz="1400" dirty="0" smtClean="0">
                          <a:effectLst/>
                        </a:rPr>
                        <a:t>CHAPTER 1607</a:t>
                      </a:r>
                      <a:endParaRPr lang="en-US" sz="1400" dirty="0">
                        <a:effectLst/>
                      </a:endParaRPr>
                    </a:p>
                  </a:txBody>
                  <a:tcPr marL="68580" marR="68580" marT="0" marB="0" anchor="ctr"/>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r>
                        <a:rPr lang="en-US" sz="1400" dirty="0" smtClean="0">
                          <a:effectLst/>
                        </a:rPr>
                        <a:t>SUNSETTING 2019</a:t>
                      </a:r>
                      <a:endParaRPr lang="en-US" sz="1400" dirty="0" smtClean="0">
                        <a:effectLst/>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800" smtClean="0">
                <a:latin typeface="Calibri" pitchFamily="34" charset="0"/>
                <a:cs typeface="Georgia" pitchFamily="18" charset="0"/>
              </a:rPr>
              <a:t>POST-9/11 GI BILL AVERAGE VALUE COMPARISON</a:t>
            </a:r>
          </a:p>
        </p:txBody>
      </p:sp>
      <p:sp>
        <p:nvSpPr>
          <p:cNvPr id="3" name="Content Placeholder 2"/>
          <p:cNvSpPr>
            <a:spLocks noGrp="1"/>
          </p:cNvSpPr>
          <p:nvPr>
            <p:ph idx="1"/>
          </p:nvPr>
        </p:nvSpPr>
        <p:spPr>
          <a:xfrm>
            <a:off x="457200" y="1658938"/>
            <a:ext cx="8229600" cy="4351337"/>
          </a:xfrm>
        </p:spPr>
        <p:txBody>
          <a:bodyPr/>
          <a:lstStyle/>
          <a:p>
            <a:pPr>
              <a:buFont typeface="Arial" pitchFamily="34" charset="0"/>
              <a:buChar char="•"/>
              <a:defRPr/>
            </a:pPr>
            <a:r>
              <a:rPr lang="en-US" sz="2000" dirty="0" smtClean="0"/>
              <a:t>The maximum value of the Chapter 30 GI Bill:</a:t>
            </a:r>
          </a:p>
          <a:p>
            <a:pPr marL="0" indent="0">
              <a:buFont typeface="Arial" pitchFamily="34" charset="0"/>
              <a:buNone/>
              <a:defRPr/>
            </a:pPr>
            <a:r>
              <a:rPr lang="en-US" sz="2000" dirty="0"/>
              <a:t>	</a:t>
            </a:r>
            <a:endParaRPr lang="en-US" sz="2000" dirty="0" smtClean="0"/>
          </a:p>
          <a:p>
            <a:pPr marL="0" indent="0">
              <a:buFont typeface="Arial" pitchFamily="34" charset="0"/>
              <a:buNone/>
              <a:defRPr/>
            </a:pPr>
            <a:r>
              <a:rPr lang="en-US" sz="2000" dirty="0"/>
              <a:t>	</a:t>
            </a:r>
            <a:r>
              <a:rPr lang="en-US" sz="2000" dirty="0" smtClean="0"/>
              <a:t>	Current Chapter 30 value:  $</a:t>
            </a:r>
            <a:r>
              <a:rPr lang="en-US" sz="2000" dirty="0" smtClean="0"/>
              <a:t>1857/</a:t>
            </a:r>
            <a:r>
              <a:rPr lang="en-US" sz="2000" dirty="0" err="1" smtClean="0"/>
              <a:t>mo</a:t>
            </a:r>
            <a:r>
              <a:rPr lang="en-US" sz="2000" dirty="0" smtClean="0"/>
              <a:t> </a:t>
            </a:r>
            <a:r>
              <a:rPr lang="en-US" sz="2000" dirty="0" smtClean="0"/>
              <a:t>x 36 months = </a:t>
            </a:r>
            <a:r>
              <a:rPr lang="en-US" sz="2000" b="1" u="sng" dirty="0" smtClean="0"/>
              <a:t>$66,052</a:t>
            </a:r>
            <a:endParaRPr lang="en-US" sz="2000" b="1" u="sng" dirty="0"/>
          </a:p>
          <a:p>
            <a:pPr marL="0" indent="0">
              <a:buFont typeface="Arial" pitchFamily="34" charset="0"/>
              <a:buNone/>
              <a:defRPr/>
            </a:pPr>
            <a:endParaRPr lang="en-US" sz="2000" dirty="0" smtClean="0"/>
          </a:p>
          <a:p>
            <a:pPr marL="0" indent="0">
              <a:buFont typeface="Arial" pitchFamily="34" charset="0"/>
              <a:buNone/>
              <a:defRPr/>
            </a:pPr>
            <a:r>
              <a:rPr lang="en-US" sz="2000" dirty="0" smtClean="0"/>
              <a:t>Average cost of Post-9/11 GI Bill for individual with 100% tier benefit attending a private institution:</a:t>
            </a:r>
          </a:p>
          <a:p>
            <a:pPr marL="0" indent="0">
              <a:buFont typeface="Arial" pitchFamily="34" charset="0"/>
              <a:buNone/>
              <a:defRPr/>
            </a:pPr>
            <a:endParaRPr lang="en-US" sz="2000" dirty="0"/>
          </a:p>
          <a:p>
            <a:pPr marL="0" indent="0">
              <a:buFont typeface="Arial" pitchFamily="34" charset="0"/>
              <a:buNone/>
              <a:defRPr/>
            </a:pPr>
            <a:r>
              <a:rPr lang="en-US" sz="2000" dirty="0" smtClean="0"/>
              <a:t>	Tuition &amp; Fees:  				</a:t>
            </a:r>
            <a:r>
              <a:rPr lang="en-US" sz="2000" dirty="0" smtClean="0"/>
              <a:t>$21970.46 </a:t>
            </a:r>
            <a:r>
              <a:rPr lang="en-US" sz="2000" dirty="0" smtClean="0"/>
              <a:t>x 3 years	= 	</a:t>
            </a:r>
            <a:r>
              <a:rPr lang="en-US" sz="2000" dirty="0" smtClean="0"/>
              <a:t>$65911.38</a:t>
            </a:r>
            <a:endParaRPr lang="en-US" sz="2000" dirty="0" smtClean="0"/>
          </a:p>
          <a:p>
            <a:pPr marL="0" indent="0">
              <a:buFont typeface="Arial" pitchFamily="34" charset="0"/>
              <a:buNone/>
              <a:defRPr/>
            </a:pPr>
            <a:r>
              <a:rPr lang="en-US" sz="2000" dirty="0"/>
              <a:t>	</a:t>
            </a:r>
            <a:r>
              <a:rPr lang="en-US" sz="2000" dirty="0" smtClean="0"/>
              <a:t>Average National Housing:		$</a:t>
            </a:r>
            <a:r>
              <a:rPr lang="en-US" sz="2000" dirty="0" smtClean="0"/>
              <a:t>1611.00 </a:t>
            </a:r>
            <a:r>
              <a:rPr lang="en-US" sz="2000" dirty="0" smtClean="0"/>
              <a:t>x 36 months= 	</a:t>
            </a:r>
            <a:r>
              <a:rPr lang="en-US" sz="2000" dirty="0" smtClean="0"/>
              <a:t>$57996.00</a:t>
            </a:r>
            <a:endParaRPr lang="en-US" sz="2000" dirty="0" smtClean="0"/>
          </a:p>
          <a:p>
            <a:pPr marL="0" indent="0">
              <a:buFont typeface="Arial" pitchFamily="34" charset="0"/>
              <a:buNone/>
              <a:defRPr/>
            </a:pPr>
            <a:r>
              <a:rPr lang="en-US" sz="2000" dirty="0"/>
              <a:t>	</a:t>
            </a:r>
            <a:r>
              <a:rPr lang="en-US" sz="2000" dirty="0" smtClean="0"/>
              <a:t>Books &amp; Supplies:     			$1000 x 3 years		= 	$3000.00</a:t>
            </a:r>
          </a:p>
          <a:p>
            <a:pPr marL="0" indent="0">
              <a:buFont typeface="Arial" pitchFamily="34" charset="0"/>
              <a:buNone/>
              <a:defRPr/>
            </a:pPr>
            <a:endParaRPr lang="en-US" sz="2000" dirty="0"/>
          </a:p>
          <a:p>
            <a:pPr marL="0" indent="0" algn="ctr">
              <a:buFont typeface="Arial" pitchFamily="34" charset="0"/>
              <a:buNone/>
              <a:defRPr/>
            </a:pPr>
            <a:r>
              <a:rPr lang="en-US" sz="2000" dirty="0" smtClean="0"/>
              <a:t>  		        TOTAL AVERAGE VALUE OF POST-9/11 GI BILL = 	</a:t>
            </a:r>
            <a:r>
              <a:rPr lang="en-US" sz="2000" b="1" u="sng" dirty="0" smtClean="0"/>
              <a:t>$</a:t>
            </a:r>
            <a:r>
              <a:rPr lang="en-US" sz="2000" b="1" u="sng" dirty="0" smtClean="0"/>
              <a:t>126,907.38</a:t>
            </a:r>
            <a:endParaRPr lang="en-US" sz="2000" b="1" u="sng" dirty="0" smtClean="0"/>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314AAC3E-5A73-44C4-98AD-1BB3AD451465}" type="slidenum">
              <a:rPr lang="en-US" altLang="en-US" smtClean="0">
                <a:solidFill>
                  <a:srgbClr val="898989"/>
                </a:solidFill>
                <a:latin typeface="Georgia" pitchFamily="18" charset="0"/>
              </a:rPr>
              <a:pPr eaLnBrk="1" hangingPunct="1">
                <a:spcBef>
                  <a:spcPct val="0"/>
                </a:spcBef>
                <a:buFontTx/>
                <a:buNone/>
              </a:pPr>
              <a:t>4</a:t>
            </a:fld>
            <a:endParaRPr lang="en-US" altLang="en-US" smtClean="0">
              <a:solidFill>
                <a:srgbClr val="898989"/>
              </a:solidFill>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6250" y="332269"/>
            <a:ext cx="8915400" cy="609600"/>
          </a:xfrm>
        </p:spPr>
        <p:txBody>
          <a:bodyPr/>
          <a:lstStyle/>
          <a:p>
            <a:r>
              <a:rPr lang="en-US" altLang="en-US" sz="3200" dirty="0" smtClean="0">
                <a:solidFill>
                  <a:schemeClr val="bg1"/>
                </a:solidFill>
                <a:latin typeface="Arial" panose="020B0604020202020204" pitchFamily="34" charset="0"/>
                <a:cs typeface="Arial" panose="020B0604020202020204" pitchFamily="34" charset="0"/>
              </a:rPr>
              <a:t>FY 2011 – FY 2015 Trainees/Dollars Paid</a:t>
            </a:r>
            <a:endParaRPr lang="en-US" altLang="en-US" sz="3200" dirty="0" smtClean="0">
              <a:latin typeface="Arial" panose="020B0604020202020204" pitchFamily="34" charset="0"/>
              <a:cs typeface="Arial" panose="020B0604020202020204" pitchFamily="34" charset="0"/>
            </a:endParaRPr>
          </a:p>
        </p:txBody>
      </p:sp>
      <p:sp>
        <p:nvSpPr>
          <p:cNvPr id="4" name="TextBox 3"/>
          <p:cNvSpPr txBox="1"/>
          <p:nvPr/>
        </p:nvSpPr>
        <p:spPr>
          <a:xfrm>
            <a:off x="0" y="64881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6" name="TextBox 5"/>
          <p:cNvSpPr txBox="1"/>
          <p:nvPr/>
        </p:nvSpPr>
        <p:spPr>
          <a:xfrm>
            <a:off x="0" y="61833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7" name="TextBox 6"/>
          <p:cNvSpPr txBox="1"/>
          <p:nvPr/>
        </p:nvSpPr>
        <p:spPr>
          <a:xfrm>
            <a:off x="0" y="5867400"/>
            <a:ext cx="9144000" cy="36988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8" name="TextBox 7"/>
          <p:cNvSpPr txBox="1"/>
          <p:nvPr/>
        </p:nvSpPr>
        <p:spPr>
          <a:xfrm>
            <a:off x="0" y="55737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9" name="TextBox 8"/>
          <p:cNvSpPr txBox="1"/>
          <p:nvPr/>
        </p:nvSpPr>
        <p:spPr>
          <a:xfrm>
            <a:off x="0" y="52689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10" name="TextBox 9"/>
          <p:cNvSpPr txBox="1"/>
          <p:nvPr/>
        </p:nvSpPr>
        <p:spPr>
          <a:xfrm>
            <a:off x="0" y="49641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11" name="TextBox 10"/>
          <p:cNvSpPr txBox="1"/>
          <p:nvPr/>
        </p:nvSpPr>
        <p:spPr>
          <a:xfrm>
            <a:off x="0" y="4648200"/>
            <a:ext cx="9144000" cy="36988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graphicFrame>
        <p:nvGraphicFramePr>
          <p:cNvPr id="12" name="Content Placeholder 2"/>
          <p:cNvGraphicFramePr>
            <a:graphicFrameLocks/>
          </p:cNvGraphicFramePr>
          <p:nvPr>
            <p:extLst>
              <p:ext uri="{D42A27DB-BD31-4B8C-83A1-F6EECF244321}">
                <p14:modId xmlns:p14="http://schemas.microsoft.com/office/powerpoint/2010/main" val="1957278874"/>
              </p:ext>
            </p:extLst>
          </p:nvPr>
        </p:nvGraphicFramePr>
        <p:xfrm>
          <a:off x="219075" y="1243493"/>
          <a:ext cx="8220074" cy="5241444"/>
        </p:xfrm>
        <a:graphic>
          <a:graphicData uri="http://schemas.openxmlformats.org/drawingml/2006/table">
            <a:tbl>
              <a:tblPr firstRow="1" bandRow="1">
                <a:tableStyleId>{616DA210-FB5B-4158-B5E0-FEB733F419BA}</a:tableStyleId>
              </a:tblPr>
              <a:tblGrid>
                <a:gridCol w="729507"/>
                <a:gridCol w="1665849"/>
                <a:gridCol w="1099573"/>
                <a:gridCol w="1118378"/>
                <a:gridCol w="1188276"/>
                <a:gridCol w="1188276"/>
                <a:gridCol w="1230215"/>
              </a:tblGrid>
              <a:tr h="691391">
                <a:tc>
                  <a:txBody>
                    <a:bodyPr/>
                    <a:lstStyle/>
                    <a:p>
                      <a:pPr algn="ctr"/>
                      <a:r>
                        <a:rPr lang="en-US" sz="1000" b="1" dirty="0" smtClean="0">
                          <a:latin typeface="Arial" panose="020B0604020202020204" pitchFamily="34" charset="0"/>
                        </a:rPr>
                        <a:t>Benefit</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Education</a:t>
                      </a:r>
                      <a:r>
                        <a:rPr lang="en-US" sz="1000" b="1" baseline="0" dirty="0" smtClean="0">
                          <a:latin typeface="Arial" panose="020B0604020202020204" pitchFamily="34" charset="0"/>
                        </a:rPr>
                        <a:t> Programs</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11 Trainees </a:t>
                      </a:r>
                    </a:p>
                    <a:p>
                      <a:pPr algn="ctr"/>
                      <a:r>
                        <a:rPr lang="en-US" sz="1000" b="1" dirty="0" smtClean="0">
                          <a:latin typeface="Arial" panose="020B0604020202020204" pitchFamily="34" charset="0"/>
                        </a:rPr>
                        <a:t>Dollars Paid</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12 Trainees  Dollars Paid</a:t>
                      </a:r>
                      <a:endParaRPr lang="en-US" sz="1000" b="1" dirty="0">
                        <a:latin typeface="Arial" panose="020B0604020202020204" pitchFamily="34" charset="0"/>
                      </a:endParaRP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13 Trainees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14 Trainees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15 Trainees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txBody>
                  <a:tcPr marT="45658" marB="45658" anchor="ctr"/>
                </a:tc>
              </a:tr>
              <a:tr h="496683">
                <a:tc>
                  <a:txBody>
                    <a:bodyPr/>
                    <a:lstStyle/>
                    <a:p>
                      <a:pPr algn="ctr"/>
                      <a:r>
                        <a:rPr lang="en-US" sz="1000" b="1" dirty="0" smtClean="0">
                          <a:latin typeface="Arial" panose="020B0604020202020204" pitchFamily="34" charset="0"/>
                        </a:rPr>
                        <a:t>Chapter 30</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Montgomery GI Bill (MGIB)-AD</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185,220 / $1.4</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118,549 / $932</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99,755 / $775M</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77,389 / $512M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61,403 / $442.2M</a:t>
                      </a:r>
                    </a:p>
                  </a:txBody>
                  <a:tcPr marT="45658" marB="45658" anchor="ctr"/>
                </a:tc>
              </a:tr>
              <a:tr h="496683">
                <a:tc>
                  <a:txBody>
                    <a:bodyPr/>
                    <a:lstStyle/>
                    <a:p>
                      <a:pPr algn="ctr"/>
                      <a:r>
                        <a:rPr lang="en-US" sz="1000" b="1" dirty="0" smtClean="0">
                          <a:latin typeface="Arial" panose="020B0604020202020204" pitchFamily="34" charset="0"/>
                        </a:rPr>
                        <a:t>Chapter 32</a:t>
                      </a:r>
                      <a:r>
                        <a:rPr lang="en-US" sz="1000" b="1" baseline="0" dirty="0" smtClean="0">
                          <a:latin typeface="Arial" panose="020B0604020202020204" pitchFamily="34" charset="0"/>
                        </a:rPr>
                        <a:t> </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Veterans</a:t>
                      </a:r>
                      <a:r>
                        <a:rPr lang="en-US" sz="1000" b="1" baseline="0" dirty="0" smtClean="0">
                          <a:latin typeface="Arial" panose="020B0604020202020204" pitchFamily="34" charset="0"/>
                        </a:rPr>
                        <a:t> Educational Assistance Program (VEAP)</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112 / $1.3</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76 / $682</a:t>
                      </a:r>
                      <a:r>
                        <a:rPr lang="en-US" sz="1000" b="1" baseline="0" dirty="0" smtClean="0">
                          <a:latin typeface="Arial" panose="020B0604020202020204" pitchFamily="34" charset="0"/>
                        </a:rPr>
                        <a:t>K</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29 / $496K</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8 / $359K</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4 / $35K</a:t>
                      </a:r>
                    </a:p>
                  </a:txBody>
                  <a:tcPr marT="45658" marB="45658" anchor="ctr"/>
                </a:tc>
              </a:tr>
              <a:tr h="496683">
                <a:tc>
                  <a:txBody>
                    <a:bodyPr/>
                    <a:lstStyle/>
                    <a:p>
                      <a:pPr algn="ctr"/>
                      <a:r>
                        <a:rPr lang="en-US" sz="1000" b="1" dirty="0" smtClean="0">
                          <a:latin typeface="Arial" panose="020B0604020202020204" pitchFamily="34" charset="0"/>
                        </a:rPr>
                        <a:t>*Chapter 33</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Post</a:t>
                      </a:r>
                      <a:r>
                        <a:rPr lang="en-US" sz="1000" b="1" baseline="0" dirty="0" smtClean="0">
                          <a:latin typeface="Arial" panose="020B0604020202020204" pitchFamily="34" charset="0"/>
                        </a:rPr>
                        <a:t>-9/11 GI Bill</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555,329 / $7.7</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646,302 / $8.5</a:t>
                      </a:r>
                      <a:r>
                        <a:rPr lang="en-US" sz="1000" b="1" baseline="0" dirty="0" smtClean="0">
                          <a:latin typeface="Arial" panose="020B0604020202020204" pitchFamily="34" charset="0"/>
                        </a:rPr>
                        <a:t>B</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754,229 / $10.2B</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790,408 / $10.8B</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790,507 / $11.2B</a:t>
                      </a:r>
                    </a:p>
                  </a:txBody>
                  <a:tcPr marT="45658" marB="45658" anchor="ctr"/>
                </a:tc>
              </a:tr>
              <a:tr h="634682">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35</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Survivors’ and</a:t>
                      </a:r>
                      <a:r>
                        <a:rPr lang="en-US" sz="1000" b="1" baseline="0" dirty="0" smtClean="0">
                          <a:latin typeface="Arial" panose="020B0604020202020204" pitchFamily="34" charset="0"/>
                        </a:rPr>
                        <a:t> Dependents’ Educational Assistance Program (DEA)</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90,657 / $463</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87,707 / $455</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89,160 / $483M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90,789 / $514M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91,755 / $493.2M</a:t>
                      </a:r>
                    </a:p>
                  </a:txBody>
                  <a:tcPr marT="45658" marB="45658" anchor="ctr"/>
                </a:tc>
              </a:tr>
              <a:tr h="496683">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1606</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Montgomery</a:t>
                      </a:r>
                      <a:r>
                        <a:rPr lang="en-US" sz="1000" b="1" baseline="0" dirty="0" smtClean="0">
                          <a:latin typeface="Arial" panose="020B0604020202020204" pitchFamily="34" charset="0"/>
                        </a:rPr>
                        <a:t> GI Bill Selected Reserve (MGIB-SR)</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65,216 / $201</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60,393 / $157</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62,656 / $156M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63,745/ $150M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 63,030 / $141.1M</a:t>
                      </a:r>
                    </a:p>
                  </a:txBody>
                  <a:tcPr marT="45658" marB="45658" anchor="ctr"/>
                </a:tc>
              </a:tr>
              <a:tr h="496683">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1607</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Reserve</a:t>
                      </a:r>
                      <a:r>
                        <a:rPr lang="en-US" sz="1000" b="1" baseline="0" dirty="0" smtClean="0">
                          <a:latin typeface="Arial" panose="020B0604020202020204" pitchFamily="34" charset="0"/>
                        </a:rPr>
                        <a:t> Educational Assistance Program (REAP)</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27,302 / $95</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19,774 / $77</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17, 297 / $70M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13,784/ $56M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9,965 / $40.5M</a:t>
                      </a:r>
                    </a:p>
                  </a:txBody>
                  <a:tcPr marT="45658" marB="45658" anchor="ctr"/>
                </a:tc>
              </a:tr>
              <a:tr h="496683">
                <a:tc>
                  <a:txBody>
                    <a:bodyPr/>
                    <a:lstStyle/>
                    <a:p>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Veterans Retraining</a:t>
                      </a:r>
                      <a:r>
                        <a:rPr lang="en-US" sz="1000" b="1" baseline="0" dirty="0" smtClean="0">
                          <a:latin typeface="Arial" panose="020B0604020202020204" pitchFamily="34" charset="0"/>
                        </a:rPr>
                        <a:t> Assistance Program (</a:t>
                      </a:r>
                      <a:r>
                        <a:rPr lang="en-US" sz="1000" b="1" dirty="0" smtClean="0">
                          <a:latin typeface="Arial" panose="020B0604020202020204" pitchFamily="34" charset="0"/>
                        </a:rPr>
                        <a:t>VRAP) </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N/A</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12,251 / $6.1</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67,918 / $428M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52,288 / $413M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N/A</a:t>
                      </a:r>
                    </a:p>
                  </a:txBody>
                  <a:tcPr marT="45658" marB="45658" anchor="ctr"/>
                </a:tc>
              </a:tr>
              <a:tr h="496683">
                <a:tc gridSpan="2">
                  <a:txBody>
                    <a:bodyPr/>
                    <a:lstStyle/>
                    <a:p>
                      <a:pPr algn="r"/>
                      <a:r>
                        <a:rPr lang="en-US" sz="1000" b="1" dirty="0" smtClean="0">
                          <a:latin typeface="Arial" panose="020B0604020202020204" pitchFamily="34" charset="0"/>
                        </a:rPr>
                        <a:t>Total</a:t>
                      </a:r>
                      <a:endParaRPr lang="en-US" sz="1000" b="1" dirty="0">
                        <a:latin typeface="Arial" panose="020B0604020202020204" pitchFamily="34" charset="0"/>
                      </a:endParaRPr>
                    </a:p>
                  </a:txBody>
                  <a:tcPr marT="45658" marB="45658"/>
                </a:tc>
                <a:tc hMerge="1">
                  <a:txBody>
                    <a:bodyPr/>
                    <a:lstStyle/>
                    <a:p>
                      <a:endParaRPr lang="en-US" sz="900" dirty="0"/>
                    </a:p>
                  </a:txBody>
                  <a:tcPr/>
                </a:tc>
                <a:tc>
                  <a:txBody>
                    <a:bodyPr/>
                    <a:lstStyle/>
                    <a:p>
                      <a:pPr algn="r"/>
                      <a:r>
                        <a:rPr lang="en-US" sz="1000" b="1" dirty="0" smtClean="0">
                          <a:latin typeface="Arial" panose="020B0604020202020204" pitchFamily="34" charset="0"/>
                        </a:rPr>
                        <a:t>923,836 / $9.8</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945,052 / $10.1</a:t>
                      </a:r>
                      <a:r>
                        <a:rPr lang="en-US" sz="1000" b="1" baseline="0" dirty="0" smtClean="0">
                          <a:latin typeface="Arial" panose="020B0604020202020204" pitchFamily="34" charset="0"/>
                        </a:rPr>
                        <a:t>B</a:t>
                      </a:r>
                      <a:endParaRPr lang="en-US" sz="1000" b="1" dirty="0" smtClean="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 1,091,044</a:t>
                      </a:r>
                      <a:r>
                        <a:rPr lang="en-US" sz="1000" b="1" baseline="0" dirty="0" smtClean="0">
                          <a:latin typeface="Arial" panose="020B0604020202020204" pitchFamily="34" charset="0"/>
                        </a:rPr>
                        <a:t> </a:t>
                      </a:r>
                      <a:r>
                        <a:rPr lang="en-US" sz="1000" b="1" dirty="0" smtClean="0">
                          <a:latin typeface="Arial" panose="020B0604020202020204" pitchFamily="34" charset="0"/>
                        </a:rPr>
                        <a:t>/ $12.1B</a:t>
                      </a:r>
                    </a:p>
                  </a:txBody>
                  <a:tcPr marT="45658" marB="45658"/>
                </a:tc>
                <a:tc>
                  <a:txBody>
                    <a:bodyPr/>
                    <a:lstStyle/>
                    <a:p>
                      <a:pPr algn="r"/>
                      <a:r>
                        <a:rPr lang="en-US" sz="1000" b="1" dirty="0" smtClean="0">
                          <a:latin typeface="Arial" panose="020B0604020202020204" pitchFamily="34" charset="0"/>
                        </a:rPr>
                        <a:t> 1,088,411 / $12.4B</a:t>
                      </a:r>
                    </a:p>
                    <a:p>
                      <a:pPr algn="r"/>
                      <a:endParaRPr lang="en-US" sz="1000" b="1" dirty="0" smtClean="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 1,016,664 / $12.3B</a:t>
                      </a:r>
                    </a:p>
                  </a:txBody>
                  <a:tcPr marT="45658" marB="45658"/>
                </a:tc>
              </a:tr>
            </a:tbl>
          </a:graphicData>
        </a:graphic>
      </p:graphicFrame>
      <p:sp>
        <p:nvSpPr>
          <p:cNvPr id="13" name="Rectangle 12"/>
          <p:cNvSpPr/>
          <p:nvPr/>
        </p:nvSpPr>
        <p:spPr>
          <a:xfrm>
            <a:off x="-50006" y="6314863"/>
            <a:ext cx="8993187" cy="709479"/>
          </a:xfrm>
          <a:prstGeom prst="rect">
            <a:avLst/>
          </a:prstGeom>
          <a:solidFill>
            <a:srgbClr val="FFC000"/>
          </a:solidFill>
          <a:ln>
            <a:solidFill>
              <a:srgbClr val="FFFF00"/>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600" kern="0" dirty="0">
              <a:solidFill>
                <a:srgbClr val="FF0000"/>
              </a:solidFill>
              <a:latin typeface="Arial" panose="020B0604020202020204" pitchFamily="34" charset="0"/>
              <a:cs typeface="Arial" panose="020B0604020202020204" pitchFamily="34" charset="0"/>
              <a:sym typeface="Calibri"/>
            </a:endParaRPr>
          </a:p>
          <a:p>
            <a:pPr algn="ctr">
              <a:defRPr/>
            </a:pPr>
            <a:r>
              <a:rPr lang="en-US" kern="0" dirty="0">
                <a:solidFill>
                  <a:srgbClr val="000000"/>
                </a:solidFill>
                <a:latin typeface="Arial" panose="020B0604020202020204" pitchFamily="34" charset="0"/>
                <a:cs typeface="Arial" panose="020B0604020202020204" pitchFamily="34" charset="0"/>
                <a:sym typeface="Calibri"/>
              </a:rPr>
              <a:t>As of </a:t>
            </a:r>
            <a:r>
              <a:rPr lang="en-US" kern="0" dirty="0" smtClean="0">
                <a:solidFill>
                  <a:srgbClr val="000000"/>
                </a:solidFill>
                <a:latin typeface="Arial" panose="020B0604020202020204" pitchFamily="34" charset="0"/>
                <a:cs typeface="Arial" panose="020B0604020202020204" pitchFamily="34" charset="0"/>
                <a:sym typeface="Calibri"/>
              </a:rPr>
              <a:t>July 7, </a:t>
            </a:r>
            <a:r>
              <a:rPr lang="en-US" kern="0" dirty="0">
                <a:solidFill>
                  <a:srgbClr val="000000"/>
                </a:solidFill>
                <a:latin typeface="Arial" panose="020B0604020202020204" pitchFamily="34" charset="0"/>
                <a:cs typeface="Arial" panose="020B0604020202020204" pitchFamily="34" charset="0"/>
                <a:sym typeface="Calibri"/>
              </a:rPr>
              <a:t>2016, VA issued $</a:t>
            </a:r>
            <a:r>
              <a:rPr lang="en-US" kern="0" dirty="0" smtClean="0">
                <a:solidFill>
                  <a:srgbClr val="000000"/>
                </a:solidFill>
                <a:latin typeface="Arial" panose="020B0604020202020204" pitchFamily="34" charset="0"/>
                <a:cs typeface="Arial" panose="020B0604020202020204" pitchFamily="34" charset="0"/>
                <a:sym typeface="Calibri"/>
              </a:rPr>
              <a:t>65 </a:t>
            </a:r>
            <a:r>
              <a:rPr lang="en-US" kern="0" dirty="0">
                <a:solidFill>
                  <a:srgbClr val="000000"/>
                </a:solidFill>
                <a:latin typeface="Arial" panose="020B0604020202020204" pitchFamily="34" charset="0"/>
                <a:cs typeface="Arial" panose="020B0604020202020204" pitchFamily="34" charset="0"/>
                <a:sym typeface="Calibri"/>
              </a:rPr>
              <a:t>billion in Post-9/11 GI Bill benefit payments to </a:t>
            </a:r>
            <a:r>
              <a:rPr lang="en-US" kern="0" dirty="0" smtClean="0">
                <a:solidFill>
                  <a:srgbClr val="000000"/>
                </a:solidFill>
                <a:latin typeface="Arial" panose="020B0604020202020204" pitchFamily="34" charset="0"/>
                <a:cs typeface="Arial" panose="020B0604020202020204" pitchFamily="34" charset="0"/>
                <a:sym typeface="Calibri"/>
              </a:rPr>
              <a:t>1,597,874 </a:t>
            </a:r>
            <a:r>
              <a:rPr lang="en-US" kern="0" dirty="0">
                <a:solidFill>
                  <a:srgbClr val="000000"/>
                </a:solidFill>
                <a:latin typeface="Arial" panose="020B0604020202020204" pitchFamily="34" charset="0"/>
                <a:cs typeface="Arial" panose="020B0604020202020204" pitchFamily="34" charset="0"/>
                <a:sym typeface="Calibri"/>
              </a:rPr>
              <a:t>individuals since program inception (August 2009).  </a:t>
            </a:r>
          </a:p>
          <a:p>
            <a:pPr algn="ctr">
              <a:defRPr/>
            </a:pPr>
            <a:endParaRPr lang="en-US" sz="1600" kern="0" dirty="0">
              <a:solidFill>
                <a:prstClr val="black"/>
              </a:solidFill>
              <a:cs typeface="Georgia" pitchFamily="18" charset="0"/>
              <a:sym typeface="Calibri"/>
            </a:endParaRPr>
          </a:p>
        </p:txBody>
      </p:sp>
      <p:sp>
        <p:nvSpPr>
          <p:cNvPr id="14"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marL="0" marR="0" lvl="0" indent="0" defTabSz="457200" eaLnBrk="1" fontAlgn="auto" latinLnBrk="0" hangingPunct="0">
              <a:lnSpc>
                <a:spcPct val="100000"/>
              </a:lnSpc>
              <a:spcBef>
                <a:spcPts val="0"/>
              </a:spcBef>
              <a:spcAft>
                <a:spcPts val="0"/>
              </a:spcAft>
              <a:buClrTx/>
              <a:buSzTx/>
              <a:buFontTx/>
              <a:buNone/>
              <a:tabLst/>
              <a:defRPr/>
            </a:pPr>
            <a:r>
              <a:rPr lang="en-US" kern="0" dirty="0">
                <a:solidFill>
                  <a:schemeClr val="tx1"/>
                </a:solidFill>
              </a:rPr>
              <a:t>3</a:t>
            </a:r>
            <a:endParaRPr kumimoji="0" sz="1800" b="0" i="0" u="none" strike="noStrike" kern="0" cap="none" spc="0" normalizeH="0" baseline="0" noProof="0" dirty="0">
              <a:ln>
                <a:noFill/>
              </a:ln>
              <a:solidFill>
                <a:schemeClr val="tx1"/>
              </a:solidFill>
              <a:effectLst/>
              <a:uLnTx/>
              <a:uFillTx/>
              <a:sym typeface="Calibri"/>
            </a:endParaRPr>
          </a:p>
        </p:txBody>
      </p:sp>
    </p:spTree>
    <p:extLst>
      <p:ext uri="{BB962C8B-B14F-4D97-AF65-F5344CB8AC3E}">
        <p14:creationId xmlns:p14="http://schemas.microsoft.com/office/powerpoint/2010/main" val="911307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52400" y="6477000"/>
            <a:ext cx="1524000" cy="369888"/>
          </a:xfrm>
          <a:prstGeom prst="rect">
            <a:avLst/>
          </a:prstGeom>
          <a:solidFill>
            <a:srgbClr val="002448"/>
          </a:solidFill>
          <a:ln w="12700">
            <a:miter lim="400000"/>
          </a:ln>
        </p:spPr>
        <p:txBody>
          <a:bodyPr lIns="45719" rIns="45719"/>
          <a:lstStyle/>
          <a:p>
            <a:pPr algn="r" defTabSz="457200" hangingPunct="0">
              <a:defRPr sz="1200">
                <a:latin typeface="+mn-lt"/>
                <a:ea typeface="+mn-ea"/>
                <a:cs typeface="+mn-cs"/>
                <a:sym typeface="Avenir Roman"/>
              </a:defRPr>
            </a:pPr>
            <a:endParaRPr sz="1200" kern="0" dirty="0">
              <a:solidFill>
                <a:srgbClr val="000000"/>
              </a:solidFill>
              <a:sym typeface="Avenir Roman"/>
            </a:endParaRPr>
          </a:p>
        </p:txBody>
      </p:sp>
      <p:sp>
        <p:nvSpPr>
          <p:cNvPr id="199" name="Shape 199"/>
          <p:cNvSpPr>
            <a:spLocks noGrp="1"/>
          </p:cNvSpPr>
          <p:nvPr>
            <p:ph type="title" idx="4294967295"/>
          </p:nvPr>
        </p:nvSpPr>
        <p:spPr>
          <a:xfrm>
            <a:off x="1390650" y="533400"/>
            <a:ext cx="8915400" cy="533400"/>
          </a:xfrm>
          <a:prstGeom prst="rect">
            <a:avLst/>
          </a:prstGeom>
          <a:extLst>
            <a:ext uri="{C572A759-6A51-4108-AA02-DFA0A04FC94B}">
              <ma14:wrappingTextBoxFlag xmlns:ma14="http://schemas.microsoft.com/office/mac/drawingml/2011/main" xmlns="" val="1"/>
            </a:ext>
          </a:extLst>
        </p:spPr>
        <p:txBody>
          <a:bodyPr>
            <a:noAutofit/>
          </a:bodyPr>
          <a:lstStyle>
            <a:lvl1pPr>
              <a:defRPr sz="2800">
                <a:solidFill>
                  <a:srgbClr val="FFFFFF"/>
                </a:solidFill>
              </a:defRPr>
            </a:lvl1pPr>
          </a:lstStyle>
          <a:p>
            <a:r>
              <a:rPr sz="3200" dirty="0">
                <a:latin typeface="Arial" panose="020B0604020202020204" pitchFamily="34" charset="0"/>
                <a:cs typeface="Arial" panose="020B0604020202020204" pitchFamily="34" charset="0"/>
              </a:rPr>
              <a:t>Claims Processing Highlights</a:t>
            </a:r>
          </a:p>
        </p:txBody>
      </p:sp>
      <p:sp>
        <p:nvSpPr>
          <p:cNvPr id="201" name="Shape 201"/>
          <p:cNvSpPr/>
          <p:nvPr/>
        </p:nvSpPr>
        <p:spPr>
          <a:xfrm>
            <a:off x="76200" y="6550025"/>
            <a:ext cx="23622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defRPr>
            </a:lvl1pPr>
          </a:lstStyle>
          <a:p>
            <a:pPr defTabSz="457200" hangingPunct="0"/>
            <a:r>
              <a:rPr kern="0" dirty="0" err="1" smtClean="0">
                <a:latin typeface="Arial"/>
                <a:cs typeface="Arial"/>
                <a:sym typeface="Arial"/>
              </a:rPr>
              <a:t>abill</a:t>
            </a:r>
            <a:endParaRPr kern="0" dirty="0">
              <a:latin typeface="Arial"/>
              <a:cs typeface="Arial"/>
              <a:sym typeface="Arial"/>
            </a:endParaRPr>
          </a:p>
        </p:txBody>
      </p:sp>
      <p:sp>
        <p:nvSpPr>
          <p:cNvPr id="202"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defTabSz="457200" hangingPunct="0"/>
            <a:r>
              <a:rPr lang="en-US" kern="0" dirty="0"/>
              <a:t>4</a:t>
            </a:r>
            <a:endParaRPr kern="0" dirty="0"/>
          </a:p>
        </p:txBody>
      </p:sp>
      <p:graphicFrame>
        <p:nvGraphicFramePr>
          <p:cNvPr id="203" name="Table 203"/>
          <p:cNvGraphicFramePr/>
          <p:nvPr>
            <p:extLst>
              <p:ext uri="{D42A27DB-BD31-4B8C-83A1-F6EECF244321}">
                <p14:modId xmlns:p14="http://schemas.microsoft.com/office/powerpoint/2010/main" val="237474935"/>
              </p:ext>
            </p:extLst>
          </p:nvPr>
        </p:nvGraphicFramePr>
        <p:xfrm>
          <a:off x="2057400" y="4586527"/>
          <a:ext cx="4800600" cy="1280873"/>
        </p:xfrm>
        <a:graphic>
          <a:graphicData uri="http://schemas.openxmlformats.org/drawingml/2006/table">
            <a:tbl>
              <a:tblPr/>
              <a:tblGrid>
                <a:gridCol w="1752600"/>
                <a:gridCol w="1441450"/>
                <a:gridCol w="1606550"/>
              </a:tblGrid>
              <a:tr h="320873">
                <a:tc gridSpan="3">
                  <a:txBody>
                    <a:bodyPr/>
                    <a:lstStyle/>
                    <a:p>
                      <a:pPr algn="ctr">
                        <a:defRPr sz="1800"/>
                      </a:pPr>
                      <a:r>
                        <a:rPr sz="1500" b="0" dirty="0">
                          <a:latin typeface="Arial" panose="020B0604020202020204" pitchFamily="34" charset="0"/>
                          <a:cs typeface="Arial" panose="020B0604020202020204" pitchFamily="34" charset="0"/>
                          <a:sym typeface="Arial"/>
                        </a:rPr>
                        <a:t>  Claims Processed</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r>
              <a:tr h="319485">
                <a:tc>
                  <a:txBody>
                    <a:bodyPr/>
                    <a:lstStyle/>
                    <a:p>
                      <a:pPr>
                        <a:defRPr sz="1500">
                          <a:sym typeface="Arial"/>
                        </a:defRPr>
                      </a:pPr>
                      <a:endParaRPr b="0" dirty="0">
                        <a:latin typeface="Arial" panose="020B0604020202020204" pitchFamily="34" charset="0"/>
                        <a:cs typeface="Arial" panose="020B0604020202020204" pitchFamily="34" charset="0"/>
                      </a:endParaRPr>
                    </a:p>
                  </a:txBody>
                  <a:tcPr marL="45700" marR="45700" marT="45700" marB="45700" horzOverflow="overflow">
                    <a:lnL w="12700">
                      <a:miter lim="400000"/>
                    </a:lnL>
                    <a:lnR w="12700">
                      <a:miter lim="400000"/>
                    </a:lnR>
                    <a:lnT w="12700">
                      <a:solidFill>
                        <a:schemeClr val="accent5"/>
                      </a:solidFill>
                    </a:lnT>
                    <a:lnB w="12700">
                      <a:noFill/>
                      <a:miter lim="400000"/>
                    </a:lnB>
                    <a:solidFill>
                      <a:schemeClr val="accent5">
                        <a:alpha val="19999"/>
                      </a:schemeClr>
                    </a:solidFill>
                  </a:tcPr>
                </a:tc>
                <a:tc>
                  <a:txBody>
                    <a:bodyPr/>
                    <a:lstStyle/>
                    <a:p>
                      <a:pPr algn="ctr">
                        <a:defRPr sz="1800"/>
                      </a:pPr>
                      <a:r>
                        <a:rPr sz="1500" b="0" dirty="0">
                          <a:latin typeface="Arial" panose="020B0604020202020204" pitchFamily="34" charset="0"/>
                          <a:cs typeface="Arial" panose="020B0604020202020204" pitchFamily="34" charset="0"/>
                          <a:sym typeface="Arial"/>
                        </a:rPr>
                        <a:t>Original</a:t>
                      </a:r>
                    </a:p>
                  </a:txBody>
                  <a:tcPr marL="45700" marR="45700" marT="45700" marB="45700" anchor="ctr" horzOverflow="overflow">
                    <a:lnL w="12700">
                      <a:miter lim="400000"/>
                    </a:lnL>
                    <a:lnR w="12700">
                      <a:miter lim="400000"/>
                    </a:lnR>
                    <a:lnT w="12700">
                      <a:solidFill>
                        <a:schemeClr val="accent5"/>
                      </a:solidFill>
                    </a:lnT>
                    <a:lnB w="12700">
                      <a:noFill/>
                      <a:miter lim="400000"/>
                    </a:lnB>
                    <a:solidFill>
                      <a:schemeClr val="accent5">
                        <a:alpha val="19999"/>
                      </a:schemeClr>
                    </a:solidFill>
                  </a:tcPr>
                </a:tc>
                <a:tc>
                  <a:txBody>
                    <a:bodyPr/>
                    <a:lstStyle/>
                    <a:p>
                      <a:pPr algn="ctr">
                        <a:defRPr sz="1800"/>
                      </a:pPr>
                      <a:r>
                        <a:rPr sz="1500" b="0" dirty="0">
                          <a:latin typeface="Arial" panose="020B0604020202020204" pitchFamily="34" charset="0"/>
                          <a:cs typeface="Arial" panose="020B0604020202020204" pitchFamily="34" charset="0"/>
                          <a:sym typeface="Arial"/>
                        </a:rPr>
                        <a:t>Supplemental </a:t>
                      </a:r>
                    </a:p>
                  </a:txBody>
                  <a:tcPr marL="45700" marR="45700" marT="45700" marB="45700" anchor="ctr" horzOverflow="overflow">
                    <a:lnL w="12700">
                      <a:miter lim="400000"/>
                    </a:lnL>
                    <a:lnR w="12700">
                      <a:miter lim="400000"/>
                    </a:lnR>
                    <a:lnT w="12700">
                      <a:solidFill>
                        <a:schemeClr val="accent5"/>
                      </a:solidFill>
                    </a:lnT>
                    <a:lnB w="12700">
                      <a:noFill/>
                      <a:miter lim="400000"/>
                    </a:lnB>
                    <a:solidFill>
                      <a:schemeClr val="accent5">
                        <a:alpha val="19999"/>
                      </a:schemeClr>
                    </a:solidFill>
                  </a:tcPr>
                </a:tc>
              </a:tr>
              <a:tr h="319485">
                <a:tc>
                  <a:txBody>
                    <a:bodyPr/>
                    <a:lstStyle/>
                    <a:p>
                      <a:pPr>
                        <a:defRPr sz="1800"/>
                      </a:pPr>
                      <a:r>
                        <a:rPr lang="en-US" sz="1500" b="0" dirty="0" smtClean="0">
                          <a:latin typeface="Arial" panose="020B0604020202020204" pitchFamily="34" charset="0"/>
                          <a:cs typeface="Arial" panose="020B0604020202020204" pitchFamily="34" charset="0"/>
                          <a:sym typeface="Arial"/>
                        </a:rPr>
                        <a:t>April</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noFill/>
                      <a:miter lim="400000"/>
                    </a:lnR>
                    <a:lnT w="12700">
                      <a:noFill/>
                      <a:miter lim="400000"/>
                    </a:lnT>
                    <a:lnB w="12700">
                      <a:no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27, 395</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noFill/>
                      <a:miter lim="400000"/>
                    </a:lnR>
                    <a:lnT w="12700">
                      <a:noFill/>
                      <a:miter lim="400000"/>
                    </a:lnT>
                    <a:lnB w="12700">
                      <a:no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251, 037</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miter lim="400000"/>
                    </a:lnR>
                    <a:lnT w="12700">
                      <a:noFill/>
                      <a:miter lim="400000"/>
                    </a:lnT>
                    <a:lnB w="12700">
                      <a:noFill/>
                    </a:lnB>
                    <a:solidFill>
                      <a:schemeClr val="accent5">
                        <a:alpha val="19999"/>
                      </a:schemeClr>
                    </a:solidFill>
                  </a:tcPr>
                </a:tc>
              </a:tr>
              <a:tr h="319485">
                <a:tc>
                  <a:txBody>
                    <a:bodyPr/>
                    <a:lstStyle/>
                    <a:p>
                      <a:pPr>
                        <a:defRPr sz="1800"/>
                      </a:pPr>
                      <a:r>
                        <a:rPr lang="en-US" sz="1500" b="0" dirty="0" smtClean="0">
                          <a:latin typeface="Arial" panose="020B0604020202020204" pitchFamily="34" charset="0"/>
                          <a:cs typeface="Arial" panose="020B0604020202020204" pitchFamily="34" charset="0"/>
                          <a:sym typeface="Arial"/>
                        </a:rPr>
                        <a:t>May</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noFill/>
                      <a:miter lim="400000"/>
                    </a:lnR>
                    <a:lnT w="12700">
                      <a:noFill/>
                      <a:miter lim="400000"/>
                    </a:lnT>
                    <a:lnB w="12700">
                      <a:no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28,600</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noFill/>
                      <a:miter lim="400000"/>
                    </a:lnR>
                    <a:lnT w="12700">
                      <a:noFill/>
                      <a:miter lim="400000"/>
                    </a:lnT>
                    <a:lnB w="12700">
                      <a:no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274,030</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miter lim="400000"/>
                    </a:lnR>
                    <a:lnT w="12700">
                      <a:noFill/>
                      <a:miter lim="400000"/>
                    </a:lnT>
                    <a:lnB w="12700">
                      <a:noFill/>
                    </a:lnB>
                    <a:solidFill>
                      <a:schemeClr val="accent5">
                        <a:alpha val="19999"/>
                      </a:schemeClr>
                    </a:solidFill>
                  </a:tcPr>
                </a:tc>
              </a:tr>
            </a:tbl>
          </a:graphicData>
        </a:graphic>
      </p:graphicFrame>
      <p:graphicFrame>
        <p:nvGraphicFramePr>
          <p:cNvPr id="204" name="Table 204"/>
          <p:cNvGraphicFramePr/>
          <p:nvPr>
            <p:extLst>
              <p:ext uri="{D42A27DB-BD31-4B8C-83A1-F6EECF244321}">
                <p14:modId xmlns:p14="http://schemas.microsoft.com/office/powerpoint/2010/main" val="3494095256"/>
              </p:ext>
            </p:extLst>
          </p:nvPr>
        </p:nvGraphicFramePr>
        <p:xfrm>
          <a:off x="381000" y="1548052"/>
          <a:ext cx="8077198" cy="3038475"/>
        </p:xfrm>
        <a:graphic>
          <a:graphicData uri="http://schemas.openxmlformats.org/drawingml/2006/table">
            <a:tbl>
              <a:tblPr/>
              <a:tblGrid>
                <a:gridCol w="3713162"/>
                <a:gridCol w="876300"/>
                <a:gridCol w="1312862"/>
                <a:gridCol w="1087437"/>
                <a:gridCol w="1087437"/>
              </a:tblGrid>
              <a:tr h="822325">
                <a:tc>
                  <a:txBody>
                    <a:bodyPr/>
                    <a:lstStyle/>
                    <a:p>
                      <a:pPr algn="ctr">
                        <a:defRPr sz="1800"/>
                      </a:pPr>
                      <a:r>
                        <a:rPr sz="1500" b="1" dirty="0" smtClean="0">
                          <a:latin typeface="Arial" panose="020B0604020202020204" pitchFamily="34" charset="0"/>
                          <a:cs typeface="Arial" panose="020B0604020202020204" pitchFamily="34" charset="0"/>
                          <a:sym typeface="Arial"/>
                        </a:rPr>
                        <a:t>Claims </a:t>
                      </a:r>
                      <a:r>
                        <a:rPr sz="1500" b="1" dirty="0">
                          <a:latin typeface="Arial" panose="020B0604020202020204" pitchFamily="34" charset="0"/>
                          <a:cs typeface="Arial" panose="020B0604020202020204" pitchFamily="34" charset="0"/>
                          <a:sym typeface="Arial"/>
                        </a:rPr>
                        <a:t>Inventory</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FY13 </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FY14</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FY15</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b="1">
                          <a:sym typeface="Arial"/>
                        </a:defRPr>
                      </a:pPr>
                      <a:r>
                        <a:rPr sz="1400" b="1" dirty="0">
                          <a:latin typeface="Arial" panose="020B0604020202020204" pitchFamily="34" charset="0"/>
                          <a:cs typeface="Arial" panose="020B0604020202020204" pitchFamily="34" charset="0"/>
                        </a:rPr>
                        <a:t>FYTD</a:t>
                      </a:r>
                    </a:p>
                    <a:p>
                      <a:pPr algn="ctr">
                        <a:defRPr sz="1000" b="1">
                          <a:sym typeface="Arial"/>
                        </a:defRPr>
                      </a:pPr>
                      <a:r>
                        <a:rPr sz="1400" b="1" dirty="0">
                          <a:latin typeface="Arial" panose="020B0604020202020204" pitchFamily="34" charset="0"/>
                          <a:cs typeface="Arial" panose="020B0604020202020204" pitchFamily="34" charset="0"/>
                        </a:rPr>
                        <a:t>through </a:t>
                      </a:r>
                      <a:r>
                        <a:rPr lang="en-US" sz="1400" b="1" dirty="0" smtClean="0">
                          <a:latin typeface="Arial" panose="020B0604020202020204" pitchFamily="34" charset="0"/>
                          <a:cs typeface="Arial" panose="020B0604020202020204" pitchFamily="34" charset="0"/>
                        </a:rPr>
                        <a:t>May</a:t>
                      </a:r>
                      <a:r>
                        <a:rPr sz="1400" b="1" dirty="0" smtClean="0">
                          <a:latin typeface="Arial" panose="020B0604020202020204" pitchFamily="34" charset="0"/>
                          <a:cs typeface="Arial" panose="020B0604020202020204" pitchFamily="34" charset="0"/>
                        </a:rPr>
                        <a:t> 201</a:t>
                      </a:r>
                      <a:r>
                        <a:rPr lang="en-US" sz="1400" b="1" dirty="0" smtClean="0">
                          <a:latin typeface="Arial" panose="020B0604020202020204" pitchFamily="34" charset="0"/>
                          <a:cs typeface="Arial" panose="020B0604020202020204" pitchFamily="34" charset="0"/>
                        </a:rPr>
                        <a:t>6</a:t>
                      </a:r>
                      <a:endParaRPr sz="1400" b="1" dirty="0">
                        <a:latin typeface="Arial" panose="020B0604020202020204" pitchFamily="34" charset="0"/>
                        <a:cs typeface="Arial" panose="020B0604020202020204" pitchFamily="34" charset="0"/>
                      </a:endParaRPr>
                    </a:p>
                  </a:txBody>
                  <a:tcPr marL="45652" marR="45652" marT="45652" marB="45652" anchor="ctr" horzOverflow="overflow">
                    <a:lnL w="12700">
                      <a:miter lim="400000"/>
                    </a:lnL>
                    <a:lnR w="12700">
                      <a:miter lim="400000"/>
                    </a:lnR>
                    <a:lnT w="12700">
                      <a:solidFill>
                        <a:schemeClr val="accent5"/>
                      </a:solidFill>
                    </a:lnT>
                    <a:lnB w="12700" cap="flat" cmpd="sng" algn="ctr">
                      <a:solidFill>
                        <a:schemeClr val="accent5"/>
                      </a:solidFill>
                      <a:prstDash val="solid"/>
                      <a:round/>
                      <a:headEnd type="none" w="med" len="med"/>
                      <a:tailEnd type="none" w="med" len="med"/>
                    </a:lnB>
                    <a:noFill/>
                  </a:tcPr>
                </a:tc>
              </a:tr>
              <a:tr h="466725">
                <a:tc>
                  <a:txBody>
                    <a:bodyPr/>
                    <a:lstStyle/>
                    <a:p>
                      <a:pPr algn="ctr">
                        <a:defRPr sz="1800"/>
                      </a:pPr>
                      <a:r>
                        <a:rPr sz="1500" dirty="0">
                          <a:latin typeface="Arial" panose="020B0604020202020204" pitchFamily="34" charset="0"/>
                          <a:cs typeface="Arial" panose="020B0604020202020204" pitchFamily="34" charset="0"/>
                          <a:sym typeface="Arial"/>
                        </a:rPr>
                        <a:t>Claims Processed</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4.5M</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smtClean="0">
                          <a:solidFill>
                            <a:schemeClr val="tx1"/>
                          </a:solidFill>
                          <a:latin typeface="Arial" panose="020B0604020202020204" pitchFamily="34" charset="0"/>
                          <a:cs typeface="Arial" panose="020B0604020202020204" pitchFamily="34" charset="0"/>
                          <a:sym typeface="Arial"/>
                        </a:rPr>
                        <a:t>4.</a:t>
                      </a:r>
                      <a:r>
                        <a:rPr lang="en-US" sz="1500" dirty="0" smtClean="0">
                          <a:solidFill>
                            <a:schemeClr val="tx1"/>
                          </a:solidFill>
                          <a:latin typeface="Arial" panose="020B0604020202020204" pitchFamily="34" charset="0"/>
                          <a:cs typeface="Arial" panose="020B0604020202020204" pitchFamily="34" charset="0"/>
                          <a:sym typeface="Arial"/>
                        </a:rPr>
                        <a:t>3</a:t>
                      </a:r>
                      <a:r>
                        <a:rPr sz="1500" dirty="0" smtClean="0">
                          <a:solidFill>
                            <a:schemeClr val="tx1"/>
                          </a:solidFill>
                          <a:latin typeface="Arial" panose="020B0604020202020204" pitchFamily="34" charset="0"/>
                          <a:cs typeface="Arial" panose="020B0604020202020204" pitchFamily="34" charset="0"/>
                          <a:sym typeface="Arial"/>
                        </a:rPr>
                        <a:t>M</a:t>
                      </a:r>
                      <a:endParaRPr sz="1500" dirty="0">
                        <a:solidFill>
                          <a:schemeClr val="tx1"/>
                        </a:solidFill>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      4.2M</a:t>
                      </a:r>
                    </a:p>
                  </a:txBody>
                  <a:tcPr marL="45700" marR="45700" marT="45700" marB="45700" anchor="ctr" horzOverflow="overflow">
                    <a:lnL w="12700">
                      <a:miter lim="400000"/>
                    </a:lnL>
                    <a:lnR w="12700">
                      <a:noFill/>
                      <a:miter lim="400000"/>
                    </a:lnR>
                    <a:lnT w="12700">
                      <a:solidFill>
                        <a:schemeClr val="accent5"/>
                      </a:solidFill>
                    </a:lnT>
                    <a:lnB w="12700">
                      <a:miter lim="400000"/>
                    </a:lnB>
                    <a:solidFill>
                      <a:schemeClr val="accent5">
                        <a:alpha val="19999"/>
                      </a:schemeClr>
                    </a:solid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2.6M</a:t>
                      </a:r>
                      <a:endParaRPr sz="150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r>
              <a:tr h="549275">
                <a:tc>
                  <a:txBody>
                    <a:bodyPr/>
                    <a:lstStyle/>
                    <a:p>
                      <a:pPr algn="ctr">
                        <a:defRPr sz="1500">
                          <a:sym typeface="Arial"/>
                        </a:defRPr>
                      </a:pPr>
                      <a:r>
                        <a:rPr dirty="0">
                          <a:latin typeface="Arial" panose="020B0604020202020204" pitchFamily="34" charset="0"/>
                          <a:cs typeface="Arial" panose="020B0604020202020204" pitchFamily="34" charset="0"/>
                        </a:rPr>
                        <a:t>Original Claims Timeliness</a:t>
                      </a:r>
                    </a:p>
                    <a:p>
                      <a:pPr algn="ctr">
                        <a:defRPr sz="1500">
                          <a:sym typeface="Arial"/>
                        </a:defRPr>
                      </a:pPr>
                      <a:r>
                        <a:rPr dirty="0">
                          <a:latin typeface="Arial" panose="020B0604020202020204" pitchFamily="34" charset="0"/>
                          <a:cs typeface="Arial" panose="020B0604020202020204" pitchFamily="34" charset="0"/>
                        </a:rPr>
                        <a:t>(Average Days to Complete)</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26.2</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16.7</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    18.4</a:t>
                      </a:r>
                    </a:p>
                  </a:txBody>
                  <a:tcPr marL="45652" marR="45652" marT="45652" marB="45652" anchor="ctr" horzOverflow="overflow">
                    <a:lnL w="12700">
                      <a:miter lim="400000"/>
                    </a:lnL>
                    <a:lnR w="12700">
                      <a:noFill/>
                      <a:miter lim="400000"/>
                    </a:lnR>
                    <a:lnT w="12700">
                      <a:miter lim="400000"/>
                    </a:lnT>
                    <a:lnB w="12700">
                      <a:miter lim="400000"/>
                    </a:lnB>
                    <a:no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16.5</a:t>
                      </a:r>
                      <a:endParaRPr sz="1500" dirty="0">
                        <a:latin typeface="Arial" panose="020B0604020202020204" pitchFamily="34" charset="0"/>
                        <a:cs typeface="Arial" panose="020B0604020202020204" pitchFamily="34" charset="0"/>
                        <a:sym typeface="Arial"/>
                      </a:endParaRPr>
                    </a:p>
                  </a:txBody>
                  <a:tcPr marL="45652" marR="45652" marT="45652" marB="45652" anchor="ctr" horzOverflow="overflow">
                    <a:lnL w="12700">
                      <a:miter lim="400000"/>
                    </a:lnL>
                    <a:lnR w="12700">
                      <a:miter lim="400000"/>
                    </a:lnR>
                    <a:lnT w="12700">
                      <a:miter lim="400000"/>
                    </a:lnT>
                    <a:lnB w="12700">
                      <a:miter lim="400000"/>
                    </a:lnB>
                    <a:noFill/>
                  </a:tcPr>
                </a:tc>
              </a:tr>
              <a:tr h="650875">
                <a:tc>
                  <a:txBody>
                    <a:bodyPr/>
                    <a:lstStyle/>
                    <a:p>
                      <a:pPr algn="ctr">
                        <a:defRPr sz="1500">
                          <a:sym typeface="Arial"/>
                        </a:defRPr>
                      </a:pPr>
                      <a:r>
                        <a:rPr dirty="0">
                          <a:latin typeface="Arial" panose="020B0604020202020204" pitchFamily="34" charset="0"/>
                          <a:cs typeface="Arial" panose="020B0604020202020204" pitchFamily="34" charset="0"/>
                        </a:rPr>
                        <a:t>Supplemental Claims Timeliness </a:t>
                      </a:r>
                    </a:p>
                    <a:p>
                      <a:pPr algn="ctr">
                        <a:defRPr sz="1500">
                          <a:sym typeface="Arial"/>
                        </a:defRPr>
                      </a:pPr>
                      <a:r>
                        <a:rPr dirty="0">
                          <a:latin typeface="Arial" panose="020B0604020202020204" pitchFamily="34" charset="0"/>
                          <a:cs typeface="Arial" panose="020B0604020202020204" pitchFamily="34" charset="0"/>
                        </a:rPr>
                        <a:t>(Average Days to Complete)</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9.7</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5.9</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      7.0</a:t>
                      </a:r>
                    </a:p>
                  </a:txBody>
                  <a:tcPr marL="45700" marR="45700" marT="45700" marB="45700" anchor="ctr" horzOverflow="overflow">
                    <a:lnL w="12700">
                      <a:miter lim="400000"/>
                    </a:lnL>
                    <a:lnR w="12700">
                      <a:noFill/>
                      <a:miter lim="400000"/>
                    </a:lnR>
                    <a:lnT w="12700">
                      <a:miter lim="400000"/>
                    </a:lnT>
                    <a:lnB w="12700">
                      <a:miter lim="400000"/>
                    </a:lnB>
                    <a:solidFill>
                      <a:schemeClr val="accent5">
                        <a:alpha val="19999"/>
                      </a:schemeClr>
                    </a:solid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6.6</a:t>
                      </a:r>
                      <a:endParaRPr sz="150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r>
              <a:tr h="549275">
                <a:tc>
                  <a:txBody>
                    <a:bodyPr/>
                    <a:lstStyle/>
                    <a:p>
                      <a:pPr algn="ctr">
                        <a:defRPr sz="1800"/>
                      </a:pPr>
                      <a:r>
                        <a:rPr sz="1500" dirty="0">
                          <a:latin typeface="Arial" panose="020B0604020202020204" pitchFamily="34" charset="0"/>
                          <a:cs typeface="Arial" panose="020B0604020202020204" pitchFamily="34" charset="0"/>
                          <a:sym typeface="Arial"/>
                        </a:rPr>
                        <a:t>Payment Accuracy</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98.7%</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98.7%</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     99.4%</a:t>
                      </a:r>
                    </a:p>
                  </a:txBody>
                  <a:tcPr marL="45652" marR="45652" marT="45652" marB="45652" anchor="ctr" horzOverflow="overflow">
                    <a:lnL w="12700">
                      <a:miter lim="400000"/>
                    </a:lnL>
                    <a:lnR w="12700">
                      <a:noFill/>
                      <a:miter lim="400000"/>
                    </a:lnR>
                    <a:lnT w="12700">
                      <a:miter lim="400000"/>
                    </a:lnT>
                    <a:lnB w="12700">
                      <a:solidFill>
                        <a:schemeClr val="accent5"/>
                      </a:solidFill>
                    </a:lnB>
                    <a:noFill/>
                  </a:tcPr>
                </a:tc>
                <a:tc>
                  <a:txBody>
                    <a:bodyPr/>
                    <a:lstStyle/>
                    <a:p>
                      <a:pPr algn="ctr">
                        <a:defRPr sz="1800"/>
                      </a:pPr>
                      <a:r>
                        <a:rPr lang="en-US" sz="1500" dirty="0" smtClean="0">
                          <a:solidFill>
                            <a:schemeClr val="tx1"/>
                          </a:solidFill>
                          <a:latin typeface="Arial" panose="020B0604020202020204" pitchFamily="34" charset="0"/>
                          <a:cs typeface="Arial" panose="020B0604020202020204" pitchFamily="34" charset="0"/>
                          <a:sym typeface="Arial"/>
                        </a:rPr>
                        <a:t>99.03%</a:t>
                      </a:r>
                      <a:endParaRPr sz="1500" dirty="0">
                        <a:solidFill>
                          <a:schemeClr val="tx1"/>
                        </a:solidFill>
                        <a:latin typeface="Arial" panose="020B0604020202020204" pitchFamily="34" charset="0"/>
                        <a:cs typeface="Arial" panose="020B0604020202020204" pitchFamily="34" charset="0"/>
                        <a:sym typeface="Arial"/>
                      </a:endParaRPr>
                    </a:p>
                  </a:txBody>
                  <a:tcPr marL="45652" marR="45652" marT="45652" marB="45652" anchor="ctr" horzOverflow="overflow">
                    <a:lnL w="12700">
                      <a:miter lim="400000"/>
                    </a:lnL>
                    <a:lnR w="12700">
                      <a:miter lim="400000"/>
                    </a:lnR>
                    <a:lnT w="12700">
                      <a:miter lim="400000"/>
                    </a:lnT>
                    <a:lnB w="12700">
                      <a:solidFill>
                        <a:schemeClr val="accent5"/>
                      </a:solidFill>
                    </a:lnB>
                    <a:noFill/>
                  </a:tcPr>
                </a:tc>
              </a:tr>
            </a:tbl>
          </a:graphicData>
        </a:graphic>
      </p:graphicFrame>
      <p:sp>
        <p:nvSpPr>
          <p:cNvPr id="2" name="TextBox 1"/>
          <p:cNvSpPr txBox="1"/>
          <p:nvPr/>
        </p:nvSpPr>
        <p:spPr>
          <a:xfrm>
            <a:off x="381000" y="5867400"/>
            <a:ext cx="44196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n-US" sz="1200" dirty="0">
                <a:solidFill>
                  <a:srgbClr val="000000"/>
                </a:solidFill>
                <a:latin typeface="Bookman Old Style" panose="02050604050505020204" pitchFamily="18" charset="0"/>
                <a:ea typeface="Arial"/>
                <a:cs typeface="Arial"/>
                <a:sym typeface="Arial"/>
              </a:rPr>
              <a:t>*Data represents all EDU claims</a:t>
            </a:r>
          </a:p>
        </p:txBody>
      </p:sp>
    </p:spTree>
    <p:extLst>
      <p:ext uri="{BB962C8B-B14F-4D97-AF65-F5344CB8AC3E}">
        <p14:creationId xmlns:p14="http://schemas.microsoft.com/office/powerpoint/2010/main" val="1246955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943CC2B-B974-4B4B-89F8-482A2F6EB1FA}" type="slidenum">
              <a:rPr lang="en-US" altLang="en-US" smtClean="0">
                <a:solidFill>
                  <a:srgbClr val="898989"/>
                </a:solidFill>
                <a:latin typeface="Georgia" pitchFamily="18" charset="0"/>
              </a:rPr>
              <a:pPr eaLnBrk="1" hangingPunct="1">
                <a:spcBef>
                  <a:spcPct val="0"/>
                </a:spcBef>
                <a:buFontTx/>
                <a:buNone/>
              </a:pPr>
              <a:t>7</a:t>
            </a:fld>
            <a:endParaRPr lang="en-US" altLang="en-US" smtClean="0">
              <a:solidFill>
                <a:srgbClr val="898989"/>
              </a:solidFill>
              <a:latin typeface="Georgia" pitchFamily="18" charset="0"/>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80975"/>
            <a:ext cx="87630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9125" y="338435"/>
            <a:ext cx="8267699" cy="707886"/>
          </a:xfrm>
          <a:prstGeom prst="rect">
            <a:avLst/>
          </a:prstGeom>
        </p:spPr>
        <p:txBody>
          <a:bodyPr>
            <a:spAutoFit/>
          </a:bodyPr>
          <a:lstStyle/>
          <a:p>
            <a:pPr algn="ctr">
              <a:defRPr/>
            </a:pPr>
            <a:r>
              <a:rPr lang="en-US" sz="4000" b="1" dirty="0">
                <a:ln w="10541" cmpd="sng">
                  <a:solidFill>
                    <a:schemeClr val="accent1">
                      <a:shade val="88000"/>
                      <a:satMod val="110000"/>
                    </a:schemeClr>
                  </a:solidFill>
                  <a:prstDash val="solid"/>
                </a:ln>
                <a:solidFill>
                  <a:schemeClr val="bg1"/>
                </a:solidFill>
                <a:cs typeface="Arial" pitchFamily="34" charset="0"/>
              </a:rPr>
              <a:t>PRINCIPLES OF EXCELLENCE</a:t>
            </a:r>
          </a:p>
        </p:txBody>
      </p:sp>
      <p:sp>
        <p:nvSpPr>
          <p:cNvPr id="6" name="TextBox 5"/>
          <p:cNvSpPr txBox="1"/>
          <p:nvPr/>
        </p:nvSpPr>
        <p:spPr>
          <a:xfrm>
            <a:off x="371475" y="1925638"/>
            <a:ext cx="8429625" cy="3754437"/>
          </a:xfrm>
          <a:prstGeom prst="rect">
            <a:avLst/>
          </a:prstGeom>
          <a:noFill/>
        </p:spPr>
        <p:txBody>
          <a:bodyPr>
            <a:spAutoFit/>
          </a:bodyPr>
          <a:lstStyle/>
          <a:p>
            <a:pPr>
              <a:defRPr/>
            </a:pPr>
            <a:r>
              <a:rPr lang="en-US" sz="2000" dirty="0">
                <a:cs typeface="Arial" charset="0"/>
              </a:rPr>
              <a:t>This Presidential Order directs VA, DOD, ED, DOJ and CFPB to work together to strengthen oversight and accountability within veteran and military education programs.</a:t>
            </a:r>
          </a:p>
          <a:p>
            <a:pPr>
              <a:defRPr/>
            </a:pPr>
            <a:endParaRPr lang="en-US" sz="2000" dirty="0">
              <a:cs typeface="Arial" charset="0"/>
            </a:endParaRPr>
          </a:p>
          <a:p>
            <a:pPr marL="285750" indent="-285750">
              <a:buFont typeface="Arial" panose="020B0604020202020204" pitchFamily="34" charset="0"/>
              <a:buChar char="•"/>
              <a:defRPr/>
            </a:pPr>
            <a:r>
              <a:rPr lang="en-US" sz="2000" dirty="0">
                <a:cs typeface="Arial" charset="0"/>
              </a:rPr>
              <a:t>	Ensures educational institutions are providing meaningful information to students</a:t>
            </a:r>
          </a:p>
          <a:p>
            <a:pPr>
              <a:defRPr/>
            </a:pPr>
            <a:endParaRPr lang="en-US" sz="2000" dirty="0">
              <a:cs typeface="Arial" charset="0"/>
            </a:endParaRPr>
          </a:p>
          <a:p>
            <a:pPr marL="285750" indent="-285750">
              <a:buFont typeface="Arial" panose="020B0604020202020204" pitchFamily="34" charset="0"/>
              <a:buChar char="•"/>
              <a:defRPr/>
            </a:pPr>
            <a:r>
              <a:rPr lang="en-US" sz="2000" dirty="0">
                <a:cs typeface="Arial" charset="0"/>
              </a:rPr>
              <a:t>	Assists students in making choices about federal education benefits</a:t>
            </a:r>
          </a:p>
          <a:p>
            <a:pPr>
              <a:defRPr/>
            </a:pPr>
            <a:endParaRPr lang="en-US" sz="2000" dirty="0">
              <a:cs typeface="Arial" charset="0"/>
            </a:endParaRPr>
          </a:p>
          <a:p>
            <a:pPr marL="285750" indent="-285750">
              <a:buFont typeface="Arial" panose="020B0604020202020204" pitchFamily="34" charset="0"/>
              <a:buChar char="•"/>
              <a:defRPr/>
            </a:pPr>
            <a:r>
              <a:rPr lang="en-US" sz="2000" dirty="0">
                <a:cs typeface="Arial" charset="0"/>
              </a:rPr>
              <a:t>	Prevents abusive recruiting practices that target veterans and families </a:t>
            </a:r>
          </a:p>
          <a:p>
            <a:pPr marL="285750" indent="-285750">
              <a:buFont typeface="Arial" panose="020B0604020202020204" pitchFamily="34" charset="0"/>
              <a:buChar char="•"/>
              <a:defRPr/>
            </a:pPr>
            <a:endParaRPr lang="en-US" sz="2000" dirty="0">
              <a:cs typeface="Arial" charset="0"/>
            </a:endParaRPr>
          </a:p>
          <a:p>
            <a:pPr>
              <a:defRPr/>
            </a:pPr>
            <a:endParaRPr lang="en-US" dirty="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1531938"/>
            <a:ext cx="8839200" cy="4953000"/>
          </a:xfrm>
        </p:spPr>
        <p:txBody>
          <a:bodyPr>
            <a:normAutofit/>
          </a:bodyPr>
          <a:lstStyle/>
          <a:p>
            <a:pPr marL="0" indent="0">
              <a:lnSpc>
                <a:spcPct val="110000"/>
              </a:lnSpc>
              <a:spcAft>
                <a:spcPts val="600"/>
              </a:spcAft>
              <a:buNone/>
              <a:defRPr/>
            </a:pPr>
            <a:r>
              <a:rPr lang="en-US" sz="1600" b="1" dirty="0" smtClean="0">
                <a:latin typeface="Arial" panose="020B0604020202020204" pitchFamily="34" charset="0"/>
                <a:cs typeface="Arial" panose="020B0604020202020204" pitchFamily="34" charset="0"/>
              </a:rPr>
              <a:t>Comparison Tool </a:t>
            </a:r>
            <a:r>
              <a:rPr lang="en-US" sz="1600" dirty="0" smtClean="0">
                <a:latin typeface="Arial" panose="020B0604020202020204" pitchFamily="34" charset="0"/>
                <a:cs typeface="Arial" panose="020B0604020202020204" pitchFamily="34" charset="0"/>
              </a:rPr>
              <a:t>was launched on February 4, 2014, in response to Executive Order 13607 to implement and promote “Principles of Excellence.” As of July 4, 2016, it had over </a:t>
            </a:r>
            <a:r>
              <a:rPr lang="en-US" sz="1600" b="1" dirty="0" smtClean="0">
                <a:latin typeface="Arial" panose="020B0604020202020204" pitchFamily="34" charset="0"/>
                <a:cs typeface="Arial" panose="020B0604020202020204" pitchFamily="34" charset="0"/>
              </a:rPr>
              <a:t>3,194,719 unique page views </a:t>
            </a:r>
            <a:r>
              <a:rPr lang="en-US" sz="1600" dirty="0" smtClean="0">
                <a:latin typeface="Arial" panose="020B0604020202020204" pitchFamily="34" charset="0"/>
                <a:cs typeface="Arial" panose="020B0604020202020204" pitchFamily="34" charset="0"/>
              </a:rPr>
              <a:t>to over </a:t>
            </a:r>
            <a:r>
              <a:rPr lang="en-US" sz="1600" b="1" dirty="0" smtClean="0">
                <a:latin typeface="Arial" panose="020B0604020202020204" pitchFamily="34" charset="0"/>
                <a:cs typeface="Arial" panose="020B0604020202020204" pitchFamily="34" charset="0"/>
              </a:rPr>
              <a:t>1 million users</a:t>
            </a:r>
            <a:r>
              <a:rPr lang="en-US" sz="1600" dirty="0" smtClean="0">
                <a:latin typeface="Arial" panose="020B0604020202020204" pitchFamily="34" charset="0"/>
                <a:cs typeface="Arial" panose="020B0604020202020204" pitchFamily="34" charset="0"/>
              </a:rPr>
              <a:t>.   </a:t>
            </a:r>
          </a:p>
          <a:p>
            <a:pPr marL="0" indent="0">
              <a:lnSpc>
                <a:spcPct val="110000"/>
              </a:lnSpc>
              <a:spcAft>
                <a:spcPts val="600"/>
              </a:spcAft>
              <a:buNone/>
              <a:defRPr/>
            </a:pPr>
            <a:r>
              <a:rPr lang="en-US" sz="1600" b="1" dirty="0" smtClean="0">
                <a:latin typeface="Arial" panose="020B0604020202020204" pitchFamily="34" charset="0"/>
                <a:cs typeface="Arial" panose="020B0604020202020204" pitchFamily="34" charset="0"/>
              </a:rPr>
              <a:t>Recently added functionality:</a:t>
            </a:r>
          </a:p>
          <a:p>
            <a:pPr marL="0" indent="0">
              <a:spcBef>
                <a:spcPts val="0"/>
              </a:spcBef>
              <a:buSzTx/>
              <a:buNone/>
            </a:pPr>
            <a:r>
              <a:rPr lang="en-US" sz="1500" dirty="0">
                <a:latin typeface="Arial" panose="020B0604020202020204" pitchFamily="34" charset="0"/>
                <a:cs typeface="Arial" panose="020B0604020202020204" pitchFamily="34" charset="0"/>
              </a:rPr>
              <a:t>On November 11, 2015, VA released a complete redesign of the Comparison Tool featuring:</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School profile page</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Student outcome measures</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Enhanced search and print functionality</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Mobile/tablet </a:t>
            </a:r>
            <a:r>
              <a:rPr lang="en-US" sz="1500" dirty="0" smtClean="0">
                <a:latin typeface="Arial" panose="020B0604020202020204" pitchFamily="34" charset="0"/>
                <a:cs typeface="Arial" panose="020B0604020202020204" pitchFamily="34" charset="0"/>
              </a:rPr>
              <a:t>compatibility</a:t>
            </a:r>
          </a:p>
          <a:p>
            <a:pPr>
              <a:spcBef>
                <a:spcPts val="0"/>
              </a:spcBef>
              <a:buSzTx/>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A new look to the benefits calculator</a:t>
            </a:r>
          </a:p>
          <a:p>
            <a:pPr marL="0" indent="0">
              <a:spcBef>
                <a:spcPts val="0"/>
              </a:spcBef>
              <a:buSzTx/>
              <a:buNone/>
            </a:pPr>
            <a:endParaRPr lang="en-US" sz="1500" dirty="0">
              <a:latin typeface="Arial" panose="020B0604020202020204" pitchFamily="34" charset="0"/>
              <a:cs typeface="Arial" panose="020B0604020202020204" pitchFamily="34" charset="0"/>
            </a:endParaRPr>
          </a:p>
          <a:p>
            <a:pPr marL="0" indent="0">
              <a:spcBef>
                <a:spcPts val="0"/>
              </a:spcBef>
              <a:buSzTx/>
              <a:buNone/>
            </a:pPr>
            <a:r>
              <a:rPr lang="en-US" sz="1500" dirty="0" smtClean="0">
                <a:latin typeface="Arial" panose="020B0604020202020204" pitchFamily="34" charset="0"/>
                <a:cs typeface="Arial" panose="020B0604020202020204" pitchFamily="34" charset="0"/>
              </a:rPr>
              <a:t>The Comparison Tool is updated to include the use of a caution flags:</a:t>
            </a:r>
            <a:endParaRPr lang="en-US" sz="1500" dirty="0">
              <a:latin typeface="Arial" panose="020B0604020202020204" pitchFamily="34" charset="0"/>
              <a:cs typeface="Arial" panose="020B0604020202020204" pitchFamily="34" charset="0"/>
            </a:endParaRPr>
          </a:p>
          <a:p>
            <a:pPr marL="342901" lvl="1" indent="-34290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Settlement </a:t>
            </a:r>
            <a:r>
              <a:rPr lang="en-US" sz="1500" dirty="0">
                <a:latin typeface="Arial" panose="020B0604020202020204" pitchFamily="34" charset="0"/>
                <a:cs typeface="Arial" panose="020B0604020202020204" pitchFamily="34" charset="0"/>
              </a:rPr>
              <a:t>with U.S. Government - EDMC</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Heightened cash monitoring</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Accreditation probation</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DoD probation for military tuition assistance</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FTC suit- DeVry Institute</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Department of Education notice of </a:t>
            </a:r>
            <a:r>
              <a:rPr lang="en-US" sz="1500" dirty="0" smtClean="0">
                <a:latin typeface="Arial" panose="020B0604020202020204" pitchFamily="34" charset="0"/>
                <a:cs typeface="Arial" panose="020B0604020202020204" pitchFamily="34" charset="0"/>
              </a:rPr>
              <a:t>intent- </a:t>
            </a:r>
            <a:r>
              <a:rPr lang="en-US" sz="1500" dirty="0">
                <a:latin typeface="Arial" panose="020B0604020202020204" pitchFamily="34" charset="0"/>
                <a:cs typeface="Arial" panose="020B0604020202020204" pitchFamily="34" charset="0"/>
              </a:rPr>
              <a:t>DeVry </a:t>
            </a:r>
            <a:r>
              <a:rPr lang="en-US" sz="1500" dirty="0" smtClean="0">
                <a:latin typeface="Arial" panose="020B0604020202020204" pitchFamily="34" charset="0"/>
                <a:cs typeface="Arial" panose="020B0604020202020204" pitchFamily="34" charset="0"/>
              </a:rPr>
              <a:t>Institute</a:t>
            </a:r>
          </a:p>
          <a:p>
            <a:pPr marL="342901" lvl="1" indent="-34290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Flight Programs – Suspended for 85/15 violation</a:t>
            </a:r>
          </a:p>
          <a:p>
            <a:pPr marL="436563" lvl="2" indent="0">
              <a:spcBef>
                <a:spcPts val="0"/>
              </a:spcBef>
              <a:buNone/>
            </a:pPr>
            <a:endParaRPr lang="en-US" sz="1500" dirty="0" smtClean="0">
              <a:latin typeface="Arial" panose="020B0604020202020204" pitchFamily="34" charset="0"/>
              <a:cs typeface="Arial" panose="020B0604020202020204" pitchFamily="34" charset="0"/>
            </a:endParaRPr>
          </a:p>
          <a:p>
            <a:pPr marL="1" lvl="1" indent="0" algn="ctr">
              <a:spcBef>
                <a:spcPts val="0"/>
              </a:spcBef>
              <a:buNone/>
            </a:pPr>
            <a:endParaRPr lang="en-US" sz="1500" dirty="0">
              <a:latin typeface="Bookman Old Style" panose="02050604050505020204" pitchFamily="18" charset="0"/>
            </a:endParaRPr>
          </a:p>
        </p:txBody>
      </p:sp>
      <p:sp>
        <p:nvSpPr>
          <p:cNvPr id="4" name="Title 1"/>
          <p:cNvSpPr txBox="1">
            <a:spLocks/>
          </p:cNvSpPr>
          <p:nvPr/>
        </p:nvSpPr>
        <p:spPr bwMode="auto">
          <a:xfrm>
            <a:off x="152400" y="523875"/>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Comparison Tool</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2292" name="TextBox 7"/>
          <p:cNvSpPr txBox="1">
            <a:spLocks noChangeArrowheads="1"/>
          </p:cNvSpPr>
          <p:nvPr/>
        </p:nvSpPr>
        <p:spPr bwMode="auto">
          <a:xfrm>
            <a:off x="8771027" y="64849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sym typeface="Calibri" pitchFamily="34" charset="0"/>
              </a:rPr>
              <a:t>17</a:t>
            </a:r>
            <a:endParaRPr lang="en-US" altLang="en-US" sz="1800" dirty="0">
              <a:solidFill>
                <a:srgbClr val="FFFFFF"/>
              </a:solidFill>
              <a:sym typeface="Calibri" pitchFamily="34" charset="0"/>
            </a:endParaRPr>
          </a:p>
        </p:txBody>
      </p:sp>
    </p:spTree>
    <p:extLst>
      <p:ext uri="{BB962C8B-B14F-4D97-AF65-F5344CB8AC3E}">
        <p14:creationId xmlns:p14="http://schemas.microsoft.com/office/powerpoint/2010/main" val="550075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6628</TotalTime>
  <Words>1639</Words>
  <Application>Microsoft Office PowerPoint</Application>
  <PresentationFormat>On-screen Show (4:3)</PresentationFormat>
  <Paragraphs>320</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ＭＳ Ｐゴシック</vt:lpstr>
      <vt:lpstr>Arial</vt:lpstr>
      <vt:lpstr>Georgia</vt:lpstr>
      <vt:lpstr>Times New Roman</vt:lpstr>
      <vt:lpstr>Bookman Old Style</vt:lpstr>
      <vt:lpstr>Tahoma</vt:lpstr>
      <vt:lpstr>Office Theme</vt:lpstr>
      <vt:lpstr>PowerPoint Presentation</vt:lpstr>
      <vt:lpstr>REGIONAL PROCESSING OFFICE JURISDICTION</vt:lpstr>
      <vt:lpstr>POST-9/11 GI BILL TRANSFORMATION</vt:lpstr>
      <vt:lpstr>GI Bill Payment Rates</vt:lpstr>
      <vt:lpstr>POST-9/11 GI BILL AVERAGE VALUE COMPARISON</vt:lpstr>
      <vt:lpstr>FY 2011 – FY 2015 Trainees/Dollars Paid</vt:lpstr>
      <vt:lpstr>Claims Processing Highlights</vt:lpstr>
      <vt:lpstr>PowerPoint Presentation</vt:lpstr>
      <vt:lpstr>PowerPoint Presentation</vt:lpstr>
      <vt:lpstr> GI Bill Comparison Tool</vt:lpstr>
      <vt:lpstr>     GI Bill Comparison Tool</vt:lpstr>
      <vt:lpstr>PowerPoint Presentation</vt:lpstr>
      <vt:lpstr>PowerPoint Presentation</vt:lpstr>
      <vt:lpstr>GI Bill Feedback System </vt:lpstr>
      <vt:lpstr>PowerPoint Presentation</vt:lpstr>
      <vt:lpstr>CareerScope</vt:lpstr>
      <vt:lpstr>SCHOOL ADMINISTRATOR RESOURCES</vt:lpstr>
      <vt:lpstr>VA CAMPUS TOOLKIT</vt:lpstr>
      <vt:lpstr>CLOSING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Wagner, Kimberly, VBABUFF</cp:lastModifiedBy>
  <cp:revision>382</cp:revision>
  <cp:lastPrinted>2016-10-05T11:22:21Z</cp:lastPrinted>
  <dcterms:created xsi:type="dcterms:W3CDTF">2011-05-12T19:56:03Z</dcterms:created>
  <dcterms:modified xsi:type="dcterms:W3CDTF">2016-10-05T12:35:00Z</dcterms:modified>
</cp:coreProperties>
</file>