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7" r:id="rId4"/>
    <p:sldId id="268" r:id="rId5"/>
    <p:sldId id="269" r:id="rId6"/>
    <p:sldId id="263" r:id="rId7"/>
    <p:sldId id="257" r:id="rId8"/>
    <p:sldId id="270" r:id="rId9"/>
    <p:sldId id="258" r:id="rId10"/>
    <p:sldId id="271" r:id="rId11"/>
    <p:sldId id="272" r:id="rId12"/>
    <p:sldId id="262" r:id="rId13"/>
    <p:sldId id="273" r:id="rId14"/>
    <p:sldId id="259" r:id="rId15"/>
    <p:sldId id="274" r:id="rId16"/>
    <p:sldId id="278" r:id="rId17"/>
    <p:sldId id="275" r:id="rId18"/>
    <p:sldId id="276" r:id="rId19"/>
    <p:sldId id="277" r:id="rId20"/>
    <p:sldId id="266" r:id="rId21"/>
    <p:sldId id="261" r:id="rId22"/>
    <p:sldId id="26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14" d="100"/>
          <a:sy n="114" d="100"/>
        </p:scale>
        <p:origin x="63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09BA90-D9CC-48D8-8B0F-48B4BB5828D5}"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36FB9-0400-4702-9E6E-0DA42B4DDCB2}" type="slidenum">
              <a:rPr lang="en-US" smtClean="0"/>
              <a:t>‹#›</a:t>
            </a:fld>
            <a:endParaRPr lang="en-US"/>
          </a:p>
        </p:txBody>
      </p:sp>
    </p:spTree>
    <p:extLst>
      <p:ext uri="{BB962C8B-B14F-4D97-AF65-F5344CB8AC3E}">
        <p14:creationId xmlns:p14="http://schemas.microsoft.com/office/powerpoint/2010/main" val="280840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09BA90-D9CC-48D8-8B0F-48B4BB5828D5}"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36FB9-0400-4702-9E6E-0DA42B4DDCB2}" type="slidenum">
              <a:rPr lang="en-US" smtClean="0"/>
              <a:t>‹#›</a:t>
            </a:fld>
            <a:endParaRPr lang="en-US"/>
          </a:p>
        </p:txBody>
      </p:sp>
    </p:spTree>
    <p:extLst>
      <p:ext uri="{BB962C8B-B14F-4D97-AF65-F5344CB8AC3E}">
        <p14:creationId xmlns:p14="http://schemas.microsoft.com/office/powerpoint/2010/main" val="2482590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09BA90-D9CC-48D8-8B0F-48B4BB5828D5}"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36FB9-0400-4702-9E6E-0DA42B4DDCB2}" type="slidenum">
              <a:rPr lang="en-US" smtClean="0"/>
              <a:t>‹#›</a:t>
            </a:fld>
            <a:endParaRPr lang="en-US"/>
          </a:p>
        </p:txBody>
      </p:sp>
    </p:spTree>
    <p:extLst>
      <p:ext uri="{BB962C8B-B14F-4D97-AF65-F5344CB8AC3E}">
        <p14:creationId xmlns:p14="http://schemas.microsoft.com/office/powerpoint/2010/main" val="316674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09BA90-D9CC-48D8-8B0F-48B4BB5828D5}"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36FB9-0400-4702-9E6E-0DA42B4DDCB2}" type="slidenum">
              <a:rPr lang="en-US" smtClean="0"/>
              <a:t>‹#›</a:t>
            </a:fld>
            <a:endParaRPr lang="en-US"/>
          </a:p>
        </p:txBody>
      </p:sp>
    </p:spTree>
    <p:extLst>
      <p:ext uri="{BB962C8B-B14F-4D97-AF65-F5344CB8AC3E}">
        <p14:creationId xmlns:p14="http://schemas.microsoft.com/office/powerpoint/2010/main" val="1687690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09BA90-D9CC-48D8-8B0F-48B4BB5828D5}"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36FB9-0400-4702-9E6E-0DA42B4DDCB2}" type="slidenum">
              <a:rPr lang="en-US" smtClean="0"/>
              <a:t>‹#›</a:t>
            </a:fld>
            <a:endParaRPr lang="en-US"/>
          </a:p>
        </p:txBody>
      </p:sp>
    </p:spTree>
    <p:extLst>
      <p:ext uri="{BB962C8B-B14F-4D97-AF65-F5344CB8AC3E}">
        <p14:creationId xmlns:p14="http://schemas.microsoft.com/office/powerpoint/2010/main" val="3885898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09BA90-D9CC-48D8-8B0F-48B4BB5828D5}"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36FB9-0400-4702-9E6E-0DA42B4DDCB2}" type="slidenum">
              <a:rPr lang="en-US" smtClean="0"/>
              <a:t>‹#›</a:t>
            </a:fld>
            <a:endParaRPr lang="en-US"/>
          </a:p>
        </p:txBody>
      </p:sp>
    </p:spTree>
    <p:extLst>
      <p:ext uri="{BB962C8B-B14F-4D97-AF65-F5344CB8AC3E}">
        <p14:creationId xmlns:p14="http://schemas.microsoft.com/office/powerpoint/2010/main" val="561895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09BA90-D9CC-48D8-8B0F-48B4BB5828D5}"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436FB9-0400-4702-9E6E-0DA42B4DDCB2}" type="slidenum">
              <a:rPr lang="en-US" smtClean="0"/>
              <a:t>‹#›</a:t>
            </a:fld>
            <a:endParaRPr lang="en-US"/>
          </a:p>
        </p:txBody>
      </p:sp>
    </p:spTree>
    <p:extLst>
      <p:ext uri="{BB962C8B-B14F-4D97-AF65-F5344CB8AC3E}">
        <p14:creationId xmlns:p14="http://schemas.microsoft.com/office/powerpoint/2010/main" val="3334529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09BA90-D9CC-48D8-8B0F-48B4BB5828D5}"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436FB9-0400-4702-9E6E-0DA42B4DDCB2}" type="slidenum">
              <a:rPr lang="en-US" smtClean="0"/>
              <a:t>‹#›</a:t>
            </a:fld>
            <a:endParaRPr lang="en-US"/>
          </a:p>
        </p:txBody>
      </p:sp>
    </p:spTree>
    <p:extLst>
      <p:ext uri="{BB962C8B-B14F-4D97-AF65-F5344CB8AC3E}">
        <p14:creationId xmlns:p14="http://schemas.microsoft.com/office/powerpoint/2010/main" val="2640948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9BA90-D9CC-48D8-8B0F-48B4BB5828D5}"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436FB9-0400-4702-9E6E-0DA42B4DDCB2}" type="slidenum">
              <a:rPr lang="en-US" smtClean="0"/>
              <a:t>‹#›</a:t>
            </a:fld>
            <a:endParaRPr lang="en-US"/>
          </a:p>
        </p:txBody>
      </p:sp>
    </p:spTree>
    <p:extLst>
      <p:ext uri="{BB962C8B-B14F-4D97-AF65-F5344CB8AC3E}">
        <p14:creationId xmlns:p14="http://schemas.microsoft.com/office/powerpoint/2010/main" val="3451666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9BA90-D9CC-48D8-8B0F-48B4BB5828D5}"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36FB9-0400-4702-9E6E-0DA42B4DDCB2}" type="slidenum">
              <a:rPr lang="en-US" smtClean="0"/>
              <a:t>‹#›</a:t>
            </a:fld>
            <a:endParaRPr lang="en-US"/>
          </a:p>
        </p:txBody>
      </p:sp>
    </p:spTree>
    <p:extLst>
      <p:ext uri="{BB962C8B-B14F-4D97-AF65-F5344CB8AC3E}">
        <p14:creationId xmlns:p14="http://schemas.microsoft.com/office/powerpoint/2010/main" val="277998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9BA90-D9CC-48D8-8B0F-48B4BB5828D5}"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36FB9-0400-4702-9E6E-0DA42B4DDCB2}" type="slidenum">
              <a:rPr lang="en-US" smtClean="0"/>
              <a:t>‹#›</a:t>
            </a:fld>
            <a:endParaRPr lang="en-US"/>
          </a:p>
        </p:txBody>
      </p:sp>
    </p:spTree>
    <p:extLst>
      <p:ext uri="{BB962C8B-B14F-4D97-AF65-F5344CB8AC3E}">
        <p14:creationId xmlns:p14="http://schemas.microsoft.com/office/powerpoint/2010/main" val="886368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9BA90-D9CC-48D8-8B0F-48B4BB5828D5}"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36FB9-0400-4702-9E6E-0DA42B4DDCB2}" type="slidenum">
              <a:rPr lang="en-US" smtClean="0"/>
              <a:t>‹#›</a:t>
            </a:fld>
            <a:endParaRPr lang="en-US"/>
          </a:p>
        </p:txBody>
      </p:sp>
    </p:spTree>
    <p:extLst>
      <p:ext uri="{BB962C8B-B14F-4D97-AF65-F5344CB8AC3E}">
        <p14:creationId xmlns:p14="http://schemas.microsoft.com/office/powerpoint/2010/main" val="1382674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thn@buffalo.edu" TargetMode="External"/><Relationship Id="rId2" Type="http://schemas.openxmlformats.org/officeDocument/2006/relationships/hyperlink" Target="mailto:bradlinn@buffalo.edu" TargetMode="Externa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mailto:p51hoarse@hot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2145" y="1084888"/>
            <a:ext cx="9144000" cy="2387600"/>
          </a:xfrm>
        </p:spPr>
        <p:txBody>
          <a:bodyPr>
            <a:normAutofit fontScale="90000"/>
          </a:bodyPr>
          <a:lstStyle/>
          <a:p>
            <a:pPr algn="l"/>
            <a:r>
              <a:rPr lang="en-US" dirty="0" smtClean="0"/>
              <a:t>‘</a:t>
            </a:r>
            <a:r>
              <a:rPr lang="en-US" i="1" dirty="0" smtClean="0"/>
              <a:t>This program is as much for the veterans as it is for the dogs</a:t>
            </a:r>
            <a:r>
              <a:rPr lang="en-US" dirty="0" smtClean="0"/>
              <a:t>’: Initial findings from Dogs Tags Niagara</a:t>
            </a:r>
            <a:endParaRPr lang="en-US" dirty="0"/>
          </a:p>
        </p:txBody>
      </p:sp>
      <p:sp>
        <p:nvSpPr>
          <p:cNvPr id="3" name="Subtitle 2"/>
          <p:cNvSpPr>
            <a:spLocks noGrp="1"/>
          </p:cNvSpPr>
          <p:nvPr>
            <p:ph type="subTitle" idx="1"/>
          </p:nvPr>
        </p:nvSpPr>
        <p:spPr>
          <a:xfrm>
            <a:off x="1306643" y="3849376"/>
            <a:ext cx="9144000" cy="1655762"/>
          </a:xfrm>
        </p:spPr>
        <p:txBody>
          <a:bodyPr>
            <a:normAutofit lnSpcReduction="10000"/>
          </a:bodyPr>
          <a:lstStyle/>
          <a:p>
            <a:pPr algn="l"/>
            <a:r>
              <a:rPr lang="en-US" dirty="0" smtClean="0"/>
              <a:t>Thomas H. </a:t>
            </a:r>
            <a:r>
              <a:rPr lang="en-US" dirty="0" err="1" smtClean="0"/>
              <a:t>Nochajski</a:t>
            </a:r>
            <a:r>
              <a:rPr lang="en-US" dirty="0" smtClean="0"/>
              <a:t>, PhD</a:t>
            </a:r>
          </a:p>
          <a:p>
            <a:pPr algn="l"/>
            <a:r>
              <a:rPr lang="en-US" dirty="0" smtClean="0"/>
              <a:t>Joe </a:t>
            </a:r>
            <a:r>
              <a:rPr lang="en-US" dirty="0" err="1" smtClean="0"/>
              <a:t>Ruszala</a:t>
            </a:r>
            <a:endParaRPr lang="en-US" dirty="0" smtClean="0"/>
          </a:p>
          <a:p>
            <a:pPr algn="l"/>
            <a:r>
              <a:rPr lang="en-US" dirty="0" smtClean="0"/>
              <a:t>Jacob Silver</a:t>
            </a:r>
          </a:p>
          <a:p>
            <a:pPr algn="l"/>
            <a:r>
              <a:rPr lang="en-US" dirty="0" smtClean="0"/>
              <a:t>Braden K. Linn, MCMP, MSW</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8643" y="3179350"/>
            <a:ext cx="5079167" cy="3388757"/>
          </a:xfrm>
          <a:prstGeom prst="rect">
            <a:avLst/>
          </a:prstGeom>
        </p:spPr>
      </p:pic>
    </p:spTree>
    <p:extLst>
      <p:ext uri="{BB962C8B-B14F-4D97-AF65-F5344CB8AC3E}">
        <p14:creationId xmlns:p14="http://schemas.microsoft.com/office/powerpoint/2010/main" val="4004962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a:xfrm>
            <a:off x="838200" y="1795549"/>
            <a:ext cx="10515600" cy="4688985"/>
          </a:xfrm>
        </p:spPr>
        <p:txBody>
          <a:bodyPr>
            <a:normAutofit/>
          </a:bodyPr>
          <a:lstStyle/>
          <a:p>
            <a:r>
              <a:rPr lang="en-US" sz="3600" dirty="0" smtClean="0"/>
              <a:t>Other veterans became involved because of the changes they thought it might produce in themselves</a:t>
            </a:r>
          </a:p>
          <a:p>
            <a:pPr lvl="1"/>
            <a:r>
              <a:rPr lang="en-US" sz="3200" b="1" i="1" dirty="0" smtClean="0">
                <a:solidFill>
                  <a:srgbClr val="FF0000"/>
                </a:solidFill>
              </a:rPr>
              <a:t>I was in a bad place…I didn’t want nothing to do with nobody…I remembered Joe, so I asked him if the Dog Tags program was still going on and he said, ‘yeah.’ So I told him I’d like to be a part of it and it might be beneficial to me to be around animals. [male veteran]</a:t>
            </a:r>
          </a:p>
          <a:p>
            <a:pPr lvl="1"/>
            <a:endParaRPr lang="en-US" dirty="0"/>
          </a:p>
        </p:txBody>
      </p:sp>
    </p:spTree>
    <p:extLst>
      <p:ext uri="{BB962C8B-B14F-4D97-AF65-F5344CB8AC3E}">
        <p14:creationId xmlns:p14="http://schemas.microsoft.com/office/powerpoint/2010/main" val="142121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a:xfrm>
            <a:off x="838200" y="1484803"/>
            <a:ext cx="10515600" cy="4351338"/>
          </a:xfrm>
        </p:spPr>
        <p:txBody>
          <a:bodyPr>
            <a:normAutofit fontScale="92500" lnSpcReduction="20000"/>
          </a:bodyPr>
          <a:lstStyle/>
          <a:p>
            <a:r>
              <a:rPr lang="en-US" sz="3600" dirty="0" smtClean="0"/>
              <a:t>Many of the veterans pointed out the similarity between veterans and pit bulls.</a:t>
            </a:r>
          </a:p>
          <a:p>
            <a:pPr lvl="1"/>
            <a:r>
              <a:rPr lang="en-US" sz="3200" b="1" dirty="0" smtClean="0">
                <a:solidFill>
                  <a:srgbClr val="FF0000"/>
                </a:solidFill>
              </a:rPr>
              <a:t> </a:t>
            </a:r>
            <a:r>
              <a:rPr lang="en-US" sz="3200" b="1" i="1" dirty="0" smtClean="0">
                <a:solidFill>
                  <a:srgbClr val="FF0000"/>
                </a:solidFill>
              </a:rPr>
              <a:t>[it’s] being able to connect with some of the animals, getting rid of that stigma that certain people have about a certain breed. You know a lot of people have that feeling about veterans with PTSD, that we are damaged goods or there is something wrong with us. [male veteran]</a:t>
            </a:r>
          </a:p>
          <a:p>
            <a:pPr lvl="1"/>
            <a:endParaRPr lang="en-US" sz="3200" b="1" i="1" dirty="0" smtClean="0">
              <a:solidFill>
                <a:srgbClr val="FF0000"/>
              </a:solidFill>
            </a:endParaRPr>
          </a:p>
          <a:p>
            <a:pPr lvl="1"/>
            <a:r>
              <a:rPr lang="en-US" sz="3200" b="1" i="1" dirty="0" smtClean="0">
                <a:solidFill>
                  <a:srgbClr val="FF0000"/>
                </a:solidFill>
              </a:rPr>
              <a:t>“….a lot of these dogs that are in here are thrown away.  Nobody wants to deal with them or their problem, just like veterans….”</a:t>
            </a:r>
          </a:p>
          <a:p>
            <a:pPr lvl="1"/>
            <a:endParaRPr lang="en-US" sz="3600" b="1" i="1" dirty="0" smtClean="0">
              <a:solidFill>
                <a:srgbClr val="FF0000"/>
              </a:solidFill>
            </a:endParaRPr>
          </a:p>
          <a:p>
            <a:pPr lvl="1"/>
            <a:endParaRPr lang="en-US" dirty="0"/>
          </a:p>
        </p:txBody>
      </p:sp>
    </p:spTree>
    <p:extLst>
      <p:ext uri="{BB962C8B-B14F-4D97-AF65-F5344CB8AC3E}">
        <p14:creationId xmlns:p14="http://schemas.microsoft.com/office/powerpoint/2010/main" val="1379231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838200" y="1690687"/>
            <a:ext cx="10515600" cy="4676861"/>
          </a:xfrm>
        </p:spPr>
        <p:txBody>
          <a:bodyPr>
            <a:normAutofit fontScale="85000" lnSpcReduction="20000"/>
          </a:bodyPr>
          <a:lstStyle/>
          <a:p>
            <a:r>
              <a:rPr lang="en-US" sz="3600" dirty="0" smtClean="0"/>
              <a:t>Veterans stay involved because of changes they see in themselves and the connections they make.</a:t>
            </a:r>
          </a:p>
          <a:p>
            <a:pPr lvl="1"/>
            <a:r>
              <a:rPr lang="en-US" sz="3200" b="1" i="1" dirty="0" smtClean="0">
                <a:solidFill>
                  <a:srgbClr val="FF0000"/>
                </a:solidFill>
              </a:rPr>
              <a:t>I am just relaxed [at the shelter]. My guard is down…I just feel more at ease when I am here as opposed to other places when I am around complete strangers. It’s not only the relationship with the dogs, it’s also the relationship with the people that are working here.</a:t>
            </a:r>
          </a:p>
          <a:p>
            <a:pPr marL="457200" lvl="1" indent="0">
              <a:buNone/>
            </a:pPr>
            <a:endParaRPr lang="en-US" sz="3200" b="1" i="1" dirty="0" smtClean="0">
              <a:solidFill>
                <a:srgbClr val="FF0000"/>
              </a:solidFill>
            </a:endParaRPr>
          </a:p>
          <a:p>
            <a:pPr lvl="1"/>
            <a:r>
              <a:rPr lang="en-US" sz="3200" b="1" i="1" dirty="0" smtClean="0">
                <a:solidFill>
                  <a:srgbClr val="FF0000"/>
                </a:solidFill>
              </a:rPr>
              <a:t>I was less snappy, less aggressive.</a:t>
            </a:r>
          </a:p>
          <a:p>
            <a:pPr lvl="1"/>
            <a:endParaRPr lang="en-US" sz="3200" b="1" i="1" dirty="0" smtClean="0">
              <a:solidFill>
                <a:srgbClr val="FF0000"/>
              </a:solidFill>
            </a:endParaRPr>
          </a:p>
          <a:p>
            <a:pPr lvl="1"/>
            <a:r>
              <a:rPr lang="en-US" sz="3200" b="1" i="1" dirty="0" smtClean="0">
                <a:solidFill>
                  <a:srgbClr val="FF0000"/>
                </a:solidFill>
              </a:rPr>
              <a:t>I can leave my house and do something like this…I don’t just sit around my house and think anymore. I am up here trying to make a difference.</a:t>
            </a:r>
          </a:p>
          <a:p>
            <a:pPr marL="457200" lvl="1" indent="0">
              <a:buNone/>
            </a:pPr>
            <a:endParaRPr lang="en-US" sz="3200" b="1" i="1" dirty="0" smtClean="0">
              <a:solidFill>
                <a:srgbClr val="FF0000"/>
              </a:solidFill>
            </a:endParaRPr>
          </a:p>
          <a:p>
            <a:pPr lvl="1"/>
            <a:endParaRPr lang="en-US" i="1" dirty="0" smtClean="0"/>
          </a:p>
          <a:p>
            <a:pPr lvl="1"/>
            <a:endParaRPr lang="en-US" dirty="0"/>
          </a:p>
        </p:txBody>
      </p:sp>
    </p:spTree>
    <p:extLst>
      <p:ext uri="{BB962C8B-B14F-4D97-AF65-F5344CB8AC3E}">
        <p14:creationId xmlns:p14="http://schemas.microsoft.com/office/powerpoint/2010/main" val="3109202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838200" y="1413164"/>
            <a:ext cx="10515600" cy="5079076"/>
          </a:xfrm>
        </p:spPr>
        <p:txBody>
          <a:bodyPr>
            <a:normAutofit fontScale="92500" lnSpcReduction="10000"/>
          </a:bodyPr>
          <a:lstStyle/>
          <a:p>
            <a:r>
              <a:rPr lang="en-US" sz="3600" dirty="0"/>
              <a:t>Many participants indicated that one of the reasons they get involved and stay involved with the program is the chance to interact with other veterans. One male veteran explained, </a:t>
            </a:r>
            <a:endParaRPr lang="en-US" sz="3600" dirty="0" smtClean="0"/>
          </a:p>
          <a:p>
            <a:pPr lvl="1"/>
            <a:r>
              <a:rPr lang="en-US" sz="3200" b="1" dirty="0" smtClean="0">
                <a:solidFill>
                  <a:srgbClr val="FF0000"/>
                </a:solidFill>
              </a:rPr>
              <a:t>“…</a:t>
            </a:r>
            <a:r>
              <a:rPr lang="en-US" sz="3200" b="1" dirty="0">
                <a:solidFill>
                  <a:srgbClr val="FF0000"/>
                </a:solidFill>
              </a:rPr>
              <a:t>it’s nice coming here and everyone has the same mindset and we know what we have to do. We work together like an actual group.” </a:t>
            </a:r>
            <a:endParaRPr lang="en-US" sz="3200" b="1" dirty="0" smtClean="0">
              <a:solidFill>
                <a:srgbClr val="FF0000"/>
              </a:solidFill>
            </a:endParaRPr>
          </a:p>
          <a:p>
            <a:pPr lvl="1"/>
            <a:endParaRPr lang="en-US" sz="3200" b="1" dirty="0">
              <a:solidFill>
                <a:srgbClr val="FF0000"/>
              </a:solidFill>
            </a:endParaRPr>
          </a:p>
          <a:p>
            <a:pPr lvl="1"/>
            <a:r>
              <a:rPr lang="en-US" sz="3200" b="1" dirty="0" smtClean="0">
                <a:solidFill>
                  <a:srgbClr val="FF0000"/>
                </a:solidFill>
              </a:rPr>
              <a:t>A </a:t>
            </a:r>
            <a:r>
              <a:rPr lang="en-US" sz="3200" b="1" dirty="0">
                <a:solidFill>
                  <a:srgbClr val="FF0000"/>
                </a:solidFill>
              </a:rPr>
              <a:t>staff member affirmed the relationship that develops between veterans in the program, “…it’s a huge family…and that extends to our volunteers…and our Dog Tags volunteers as well.”</a:t>
            </a:r>
          </a:p>
          <a:p>
            <a:endParaRPr lang="en-US" dirty="0"/>
          </a:p>
        </p:txBody>
      </p:sp>
    </p:spTree>
    <p:extLst>
      <p:ext uri="{BB962C8B-B14F-4D97-AF65-F5344CB8AC3E}">
        <p14:creationId xmlns:p14="http://schemas.microsoft.com/office/powerpoint/2010/main" val="3446359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Results</a:t>
            </a:r>
            <a:endParaRPr lang="en-US" dirty="0"/>
          </a:p>
        </p:txBody>
      </p:sp>
      <p:sp>
        <p:nvSpPr>
          <p:cNvPr id="3" name="Content Placeholder 2"/>
          <p:cNvSpPr>
            <a:spLocks noGrp="1"/>
          </p:cNvSpPr>
          <p:nvPr>
            <p:ph idx="1"/>
          </p:nvPr>
        </p:nvSpPr>
        <p:spPr/>
        <p:txBody>
          <a:bodyPr>
            <a:normAutofit/>
          </a:bodyPr>
          <a:lstStyle/>
          <a:p>
            <a:r>
              <a:rPr lang="en-US" sz="3600" dirty="0" smtClean="0"/>
              <a:t>Veterans also stay involved because of the positive changes they see in dogs:</a:t>
            </a:r>
          </a:p>
          <a:p>
            <a:pPr lvl="1"/>
            <a:r>
              <a:rPr lang="en-US" sz="3200" b="1" i="1" dirty="0" smtClean="0">
                <a:solidFill>
                  <a:srgbClr val="FF0000"/>
                </a:solidFill>
              </a:rPr>
              <a:t>She was a really nice dog, but when I met her. She was really afraid and nervous and skittish around people and once I began working with her that fear went away.</a:t>
            </a:r>
          </a:p>
          <a:p>
            <a:pPr lvl="1"/>
            <a:r>
              <a:rPr lang="en-US" i="1" dirty="0" smtClean="0"/>
              <a:t>…</a:t>
            </a:r>
            <a:r>
              <a:rPr lang="en-US" sz="3200" b="1" i="1" dirty="0" smtClean="0">
                <a:solidFill>
                  <a:srgbClr val="FF0000"/>
                </a:solidFill>
              </a:rPr>
              <a:t>Frieda [a dog] didn’t like her legs being touched. So I would show her that [petting her] is nothing to be scared about. And slowly but surely  over time she got rid of that fear of being touched. </a:t>
            </a:r>
          </a:p>
        </p:txBody>
      </p:sp>
    </p:spTree>
    <p:extLst>
      <p:ext uri="{BB962C8B-B14F-4D97-AF65-F5344CB8AC3E}">
        <p14:creationId xmlns:p14="http://schemas.microsoft.com/office/powerpoint/2010/main" val="4151942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Results</a:t>
            </a:r>
            <a:endParaRPr lang="en-US" dirty="0"/>
          </a:p>
        </p:txBody>
      </p:sp>
      <p:sp>
        <p:nvSpPr>
          <p:cNvPr id="3" name="Content Placeholder 2"/>
          <p:cNvSpPr>
            <a:spLocks noGrp="1"/>
          </p:cNvSpPr>
          <p:nvPr>
            <p:ph idx="1"/>
          </p:nvPr>
        </p:nvSpPr>
        <p:spPr/>
        <p:txBody>
          <a:bodyPr>
            <a:normAutofit fontScale="92500" lnSpcReduction="20000"/>
          </a:bodyPr>
          <a:lstStyle/>
          <a:p>
            <a:r>
              <a:rPr lang="en-US" sz="4000" b="1" dirty="0" smtClean="0"/>
              <a:t>Service continues to be a part of why veterans stay involved:</a:t>
            </a:r>
          </a:p>
          <a:p>
            <a:pPr lvl="1"/>
            <a:r>
              <a:rPr lang="en-US" sz="3600" b="1" i="1" dirty="0" smtClean="0">
                <a:solidFill>
                  <a:srgbClr val="FF0000"/>
                </a:solidFill>
              </a:rPr>
              <a:t>My goal is to give each one of these guys a second chance to they are not sitting in these kennels</a:t>
            </a:r>
            <a:endParaRPr lang="en-US" sz="3600" b="1" i="1" dirty="0">
              <a:solidFill>
                <a:srgbClr val="FF0000"/>
              </a:solidFill>
            </a:endParaRPr>
          </a:p>
          <a:p>
            <a:r>
              <a:rPr lang="en-US" sz="4000" b="1" dirty="0" smtClean="0"/>
              <a:t>One Staff Member explained </a:t>
            </a:r>
          </a:p>
          <a:p>
            <a:pPr lvl="1"/>
            <a:r>
              <a:rPr lang="en-US" sz="3600" b="1" i="1" dirty="0" smtClean="0">
                <a:solidFill>
                  <a:srgbClr val="FF0000"/>
                </a:solidFill>
              </a:rPr>
              <a:t>“They bring a lot of man power that wasn’t previously here.”</a:t>
            </a:r>
          </a:p>
          <a:p>
            <a:pPr lvl="1"/>
            <a:r>
              <a:rPr lang="en-US" sz="3600" b="1" i="1" dirty="0" smtClean="0">
                <a:solidFill>
                  <a:srgbClr val="FF0000"/>
                </a:solidFill>
              </a:rPr>
              <a:t>They are really great about getting out into the community and they are representing not only the program but the SPCA everywhere they go.”</a:t>
            </a:r>
          </a:p>
        </p:txBody>
      </p:sp>
    </p:spTree>
    <p:extLst>
      <p:ext uri="{BB962C8B-B14F-4D97-AF65-F5344CB8AC3E}">
        <p14:creationId xmlns:p14="http://schemas.microsoft.com/office/powerpoint/2010/main" val="21475712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838200" y="1379913"/>
            <a:ext cx="10515600" cy="4987636"/>
          </a:xfrm>
        </p:spPr>
        <p:txBody>
          <a:bodyPr>
            <a:normAutofit fontScale="92500" lnSpcReduction="20000"/>
          </a:bodyPr>
          <a:lstStyle/>
          <a:p>
            <a:r>
              <a:rPr lang="en-US" sz="3600" dirty="0" smtClean="0"/>
              <a:t>One of the key attractions for the veterans was the flexibility of the program and the ease of entering (few barriers)</a:t>
            </a:r>
          </a:p>
          <a:p>
            <a:pPr lvl="1"/>
            <a:r>
              <a:rPr lang="en-US" sz="3200" b="1" dirty="0">
                <a:solidFill>
                  <a:srgbClr val="FF0000"/>
                </a:solidFill>
              </a:rPr>
              <a:t>“…[with] this program, there is less stress. You just come in and you unwind with the dog and there’s no one telling you can’t do this, you can’t do that, you’re not qualified to take this dog out.” </a:t>
            </a:r>
            <a:endParaRPr lang="en-US" sz="3200" b="1" dirty="0" smtClean="0">
              <a:solidFill>
                <a:srgbClr val="FF0000"/>
              </a:solidFill>
            </a:endParaRPr>
          </a:p>
          <a:p>
            <a:pPr marL="457200" lvl="1" indent="0">
              <a:buNone/>
            </a:pPr>
            <a:endParaRPr lang="en-US" sz="3200" b="1" dirty="0">
              <a:solidFill>
                <a:srgbClr val="FF0000"/>
              </a:solidFill>
            </a:endParaRPr>
          </a:p>
          <a:p>
            <a:pPr lvl="1"/>
            <a:r>
              <a:rPr lang="en-US" sz="3200" b="1" dirty="0">
                <a:solidFill>
                  <a:srgbClr val="FF0000"/>
                </a:solidFill>
              </a:rPr>
              <a:t>“Everyone has their own little thing that they like to do [with a dog]…we kind of really loosen our strings to help, and to fit the vets, knowing that they can’t be at the shelter all the time. ‘Do what you can with them [the dogs]’…it seems to be working out pretty good.”</a:t>
            </a:r>
          </a:p>
          <a:p>
            <a:pPr marL="457200" lvl="1" indent="0">
              <a:buNone/>
            </a:pPr>
            <a:endParaRPr lang="en-US" dirty="0"/>
          </a:p>
        </p:txBody>
      </p:sp>
    </p:spTree>
    <p:extLst>
      <p:ext uri="{BB962C8B-B14F-4D97-AF65-F5344CB8AC3E}">
        <p14:creationId xmlns:p14="http://schemas.microsoft.com/office/powerpoint/2010/main" val="2550899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a:xfrm>
            <a:off x="838200" y="1393362"/>
            <a:ext cx="10515600" cy="4924311"/>
          </a:xfrm>
        </p:spPr>
        <p:txBody>
          <a:bodyPr>
            <a:normAutofit/>
          </a:bodyPr>
          <a:lstStyle/>
          <a:p>
            <a:r>
              <a:rPr lang="en-US" sz="4000" dirty="0" smtClean="0"/>
              <a:t>Attracting more female veterans –</a:t>
            </a:r>
          </a:p>
          <a:p>
            <a:pPr lvl="1"/>
            <a:r>
              <a:rPr lang="en-US" sz="3600" dirty="0" smtClean="0">
                <a:solidFill>
                  <a:srgbClr val="FF0000"/>
                </a:solidFill>
              </a:rPr>
              <a:t>Males have been getting together for a number of years – but for women – it’s something new.  Need to figure out how the women can be recruited.</a:t>
            </a:r>
          </a:p>
          <a:p>
            <a:pPr lvl="2"/>
            <a:endParaRPr lang="en-US" sz="3200" b="1" dirty="0">
              <a:solidFill>
                <a:srgbClr val="FF0000"/>
              </a:solidFill>
            </a:endParaRPr>
          </a:p>
        </p:txBody>
      </p:sp>
    </p:spTree>
    <p:extLst>
      <p:ext uri="{BB962C8B-B14F-4D97-AF65-F5344CB8AC3E}">
        <p14:creationId xmlns:p14="http://schemas.microsoft.com/office/powerpoint/2010/main" val="1960718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a:xfrm>
            <a:off x="838200" y="1393362"/>
            <a:ext cx="10515600" cy="4924311"/>
          </a:xfrm>
        </p:spPr>
        <p:txBody>
          <a:bodyPr>
            <a:normAutofit/>
          </a:bodyPr>
          <a:lstStyle/>
          <a:p>
            <a:r>
              <a:rPr lang="en-US" sz="3400" dirty="0" smtClean="0"/>
              <a:t>When a dog gets adopted – mixed emotions – they get attached and now the dog is going away – happiness because the dog is adopted – sadness because they will no longer be interacting with the dog –</a:t>
            </a:r>
          </a:p>
          <a:p>
            <a:pPr lvl="2"/>
            <a:r>
              <a:rPr lang="en-US" sz="3000" b="1" dirty="0" smtClean="0">
                <a:solidFill>
                  <a:srgbClr val="FF0000"/>
                </a:solidFill>
              </a:rPr>
              <a:t>“</a:t>
            </a:r>
            <a:r>
              <a:rPr lang="en-US" sz="3000" b="1" dirty="0">
                <a:solidFill>
                  <a:srgbClr val="FF0000"/>
                </a:solidFill>
              </a:rPr>
              <a:t>It’s a great feeling but it’s like sometimes you hate to see them go, but then you’re excited when they do go. It kind of tugs at your heart a little bit, but you know that they are going to be happy—knowing that they are finally out of a place like this.”</a:t>
            </a:r>
          </a:p>
          <a:p>
            <a:pPr lvl="2"/>
            <a:endParaRPr lang="en-US" sz="3200" b="1" dirty="0">
              <a:solidFill>
                <a:srgbClr val="FF0000"/>
              </a:solidFill>
            </a:endParaRPr>
          </a:p>
        </p:txBody>
      </p:sp>
    </p:spTree>
    <p:extLst>
      <p:ext uri="{BB962C8B-B14F-4D97-AF65-F5344CB8AC3E}">
        <p14:creationId xmlns:p14="http://schemas.microsoft.com/office/powerpoint/2010/main" val="483939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a:xfrm>
            <a:off x="838200" y="1393362"/>
            <a:ext cx="10515600" cy="4924311"/>
          </a:xfrm>
        </p:spPr>
        <p:txBody>
          <a:bodyPr>
            <a:normAutofit/>
          </a:bodyPr>
          <a:lstStyle/>
          <a:p>
            <a:r>
              <a:rPr lang="en-US" sz="4000" dirty="0" smtClean="0"/>
              <a:t>A staff member corroborates the plethora of emotions that accompany a dog’s adoption</a:t>
            </a:r>
          </a:p>
          <a:p>
            <a:pPr lvl="2"/>
            <a:r>
              <a:rPr lang="en-US" sz="3600" b="1" dirty="0">
                <a:solidFill>
                  <a:srgbClr val="FF0000"/>
                </a:solidFill>
              </a:rPr>
              <a:t>, “…these guys [veterans], create such a bond, especially if it’s a dog that they have watched the entire transformation from beginning to end. I have seen the emotion on their faces—it’s like their [own] dog is finding a new home or something</a:t>
            </a:r>
            <a:r>
              <a:rPr lang="en-US" sz="3600" b="1" dirty="0" smtClean="0">
                <a:solidFill>
                  <a:srgbClr val="FF0000"/>
                </a:solidFill>
              </a:rPr>
              <a:t>.”</a:t>
            </a:r>
            <a:endParaRPr lang="en-US" sz="3600" b="1" dirty="0">
              <a:solidFill>
                <a:srgbClr val="FF0000"/>
              </a:solidFill>
            </a:endParaRPr>
          </a:p>
        </p:txBody>
      </p:sp>
    </p:spTree>
    <p:extLst>
      <p:ext uri="{BB962C8B-B14F-4D97-AF65-F5344CB8AC3E}">
        <p14:creationId xmlns:p14="http://schemas.microsoft.com/office/powerpoint/2010/main" val="3480452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a:t>
            </a:r>
            <a:endParaRPr lang="en-US" dirty="0"/>
          </a:p>
        </p:txBody>
      </p:sp>
      <p:sp>
        <p:nvSpPr>
          <p:cNvPr id="3" name="Content Placeholder 2"/>
          <p:cNvSpPr>
            <a:spLocks noGrp="1"/>
          </p:cNvSpPr>
          <p:nvPr>
            <p:ph idx="1"/>
          </p:nvPr>
        </p:nvSpPr>
        <p:spPr>
          <a:xfrm>
            <a:off x="838200" y="1825625"/>
            <a:ext cx="4790607" cy="4351338"/>
          </a:xfrm>
        </p:spPr>
        <p:txBody>
          <a:bodyPr/>
          <a:lstStyle/>
          <a:p>
            <a:r>
              <a:rPr lang="en-US" dirty="0" smtClean="0"/>
              <a:t>To investigate some of the changes associated with the program</a:t>
            </a:r>
          </a:p>
          <a:p>
            <a:r>
              <a:rPr lang="en-US" dirty="0" smtClean="0"/>
              <a:t>To provide insights to maintain and grow the program</a:t>
            </a:r>
          </a:p>
          <a:p>
            <a:r>
              <a:rPr lang="en-US" dirty="0" smtClean="0"/>
              <a:t>To provide insights for developing other veteran-SPCA partnerships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6914" y="1690688"/>
            <a:ext cx="2996208" cy="4490803"/>
          </a:xfrm>
          <a:prstGeom prst="rect">
            <a:avLst/>
          </a:prstGeom>
        </p:spPr>
      </p:pic>
    </p:spTree>
    <p:extLst>
      <p:ext uri="{BB962C8B-B14F-4D97-AF65-F5344CB8AC3E}">
        <p14:creationId xmlns:p14="http://schemas.microsoft.com/office/powerpoint/2010/main" val="1162744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conclusions	</a:t>
            </a:r>
            <a:endParaRPr lang="en-US" dirty="0"/>
          </a:p>
        </p:txBody>
      </p:sp>
      <p:sp>
        <p:nvSpPr>
          <p:cNvPr id="3" name="Content Placeholder 2"/>
          <p:cNvSpPr>
            <a:spLocks noGrp="1"/>
          </p:cNvSpPr>
          <p:nvPr>
            <p:ph idx="1"/>
          </p:nvPr>
        </p:nvSpPr>
        <p:spPr>
          <a:xfrm>
            <a:off x="478436" y="1690688"/>
            <a:ext cx="5622561" cy="4351338"/>
          </a:xfrm>
        </p:spPr>
        <p:txBody>
          <a:bodyPr>
            <a:normAutofit lnSpcReduction="10000"/>
          </a:bodyPr>
          <a:lstStyle/>
          <a:p>
            <a:r>
              <a:rPr lang="en-US" dirty="0" smtClean="0"/>
              <a:t>Veterans share a kinship with dogs—especially pit bulls—because of the perception that they are disposable</a:t>
            </a:r>
          </a:p>
          <a:p>
            <a:r>
              <a:rPr lang="en-US" dirty="0" smtClean="0"/>
              <a:t>The flexibility and low barriers to entry are part of the strengths of the Dog Tags Niagara program</a:t>
            </a:r>
          </a:p>
          <a:p>
            <a:r>
              <a:rPr lang="en-US" dirty="0" smtClean="0"/>
              <a:t>The positive changes associated with the program can be attributed to the sense of community, and devotion to service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1315" y="1753850"/>
            <a:ext cx="5142704" cy="3968646"/>
          </a:xfrm>
          <a:prstGeom prst="rect">
            <a:avLst/>
          </a:prstGeom>
        </p:spPr>
      </p:pic>
    </p:spTree>
    <p:extLst>
      <p:ext uri="{BB962C8B-B14F-4D97-AF65-F5344CB8AC3E}">
        <p14:creationId xmlns:p14="http://schemas.microsoft.com/office/powerpoint/2010/main" val="4252209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Limitations 	</a:t>
            </a:r>
            <a:endParaRPr lang="en-US" dirty="0"/>
          </a:p>
        </p:txBody>
      </p:sp>
      <p:sp>
        <p:nvSpPr>
          <p:cNvPr id="3" name="Content Placeholder 2"/>
          <p:cNvSpPr>
            <a:spLocks noGrp="1"/>
          </p:cNvSpPr>
          <p:nvPr>
            <p:ph idx="1"/>
          </p:nvPr>
        </p:nvSpPr>
        <p:spPr>
          <a:xfrm>
            <a:off x="838200" y="1825625"/>
            <a:ext cx="10515600" cy="1134932"/>
          </a:xfrm>
        </p:spPr>
        <p:txBody>
          <a:bodyPr/>
          <a:lstStyle/>
          <a:p>
            <a:r>
              <a:rPr lang="en-US" dirty="0" smtClean="0"/>
              <a:t>Data are cross-sectional and may not be free of response bias</a:t>
            </a:r>
          </a:p>
          <a:p>
            <a:endParaRPr lang="en-US" dirty="0"/>
          </a:p>
        </p:txBody>
      </p:sp>
      <p:sp>
        <p:nvSpPr>
          <p:cNvPr id="4" name="Title 1"/>
          <p:cNvSpPr txBox="1">
            <a:spLocks/>
          </p:cNvSpPr>
          <p:nvPr/>
        </p:nvSpPr>
        <p:spPr>
          <a:xfrm>
            <a:off x="838200" y="24327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
            </a:r>
            <a:br>
              <a:rPr lang="en-US" dirty="0" smtClean="0"/>
            </a:br>
            <a:r>
              <a:rPr lang="en-US" dirty="0" smtClean="0"/>
              <a:t>Potential utility of the findings	</a:t>
            </a:r>
            <a:endParaRPr lang="en-US" dirty="0"/>
          </a:p>
        </p:txBody>
      </p:sp>
      <p:sp>
        <p:nvSpPr>
          <p:cNvPr id="5" name="Content Placeholder 2"/>
          <p:cNvSpPr txBox="1">
            <a:spLocks/>
          </p:cNvSpPr>
          <p:nvPr/>
        </p:nvSpPr>
        <p:spPr>
          <a:xfrm>
            <a:off x="838200" y="3797896"/>
            <a:ext cx="10515600" cy="113493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Inform the development of other veteran-animal shelter partnerships in other locales</a:t>
            </a:r>
          </a:p>
          <a:p>
            <a:r>
              <a:rPr lang="en-US" dirty="0" smtClean="0"/>
              <a:t>Inform intervention research with veterans </a:t>
            </a:r>
            <a:endParaRPr lang="en-US" dirty="0"/>
          </a:p>
        </p:txBody>
      </p:sp>
    </p:spTree>
    <p:extLst>
      <p:ext uri="{BB962C8B-B14F-4D97-AF65-F5344CB8AC3E}">
        <p14:creationId xmlns:p14="http://schemas.microsoft.com/office/powerpoint/2010/main" val="40396053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4150" y="1062402"/>
            <a:ext cx="9144000" cy="2387600"/>
          </a:xfrm>
        </p:spPr>
        <p:txBody>
          <a:bodyPr/>
          <a:lstStyle/>
          <a:p>
            <a:r>
              <a:rPr lang="en-US" dirty="0" smtClean="0"/>
              <a:t>Thank you</a:t>
            </a:r>
            <a:endParaRPr lang="en-US" dirty="0"/>
          </a:p>
        </p:txBody>
      </p:sp>
      <p:sp>
        <p:nvSpPr>
          <p:cNvPr id="3" name="Subtitle 2"/>
          <p:cNvSpPr>
            <a:spLocks noGrp="1"/>
          </p:cNvSpPr>
          <p:nvPr>
            <p:ph type="subTitle" idx="1"/>
          </p:nvPr>
        </p:nvSpPr>
        <p:spPr>
          <a:xfrm>
            <a:off x="-1294150" y="3684484"/>
            <a:ext cx="9144000" cy="1655762"/>
          </a:xfrm>
        </p:spPr>
        <p:txBody>
          <a:bodyPr>
            <a:normAutofit lnSpcReduction="10000"/>
          </a:bodyPr>
          <a:lstStyle/>
          <a:p>
            <a:r>
              <a:rPr lang="en-US" dirty="0" smtClean="0"/>
              <a:t>Questions? Comments?</a:t>
            </a:r>
          </a:p>
          <a:p>
            <a:r>
              <a:rPr lang="en-US" dirty="0" smtClean="0">
                <a:hlinkClick r:id="rId2"/>
              </a:rPr>
              <a:t>bradlinn@buffalo.edu</a:t>
            </a:r>
            <a:r>
              <a:rPr lang="en-US" dirty="0" smtClean="0"/>
              <a:t> </a:t>
            </a:r>
          </a:p>
          <a:p>
            <a:r>
              <a:rPr lang="en-US" dirty="0" smtClean="0">
                <a:hlinkClick r:id="rId3"/>
              </a:rPr>
              <a:t>thn@buffalo.edu</a:t>
            </a:r>
            <a:endParaRPr lang="en-US" dirty="0" smtClean="0"/>
          </a:p>
          <a:p>
            <a:r>
              <a:rPr lang="en-US" dirty="0" smtClean="0">
                <a:hlinkClick r:id="rId4"/>
              </a:rPr>
              <a:t>p51hoarse@hotmail.com</a:t>
            </a:r>
            <a:endParaRPr lang="en-US" dirty="0" smtClean="0"/>
          </a:p>
          <a:p>
            <a:endParaRPr lang="en-US" dirty="0"/>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42013" y="1398484"/>
            <a:ext cx="5924550" cy="4572000"/>
          </a:xfrm>
          <a:prstGeom prst="rect">
            <a:avLst/>
          </a:prstGeom>
        </p:spPr>
      </p:pic>
    </p:spTree>
    <p:extLst>
      <p:ext uri="{BB962C8B-B14F-4D97-AF65-F5344CB8AC3E}">
        <p14:creationId xmlns:p14="http://schemas.microsoft.com/office/powerpoint/2010/main" val="1486828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20000"/>
          </a:bodyPr>
          <a:lstStyle/>
          <a:p>
            <a:r>
              <a:rPr lang="en-US" dirty="0"/>
              <a:t>Several lines of research have found that, for veterans, interactions with animals are associated with positive health and mental health outcomes, including reduced loneliness (Banks &amp; Banks, 2005). </a:t>
            </a:r>
            <a:endParaRPr lang="en-US" dirty="0" smtClean="0"/>
          </a:p>
          <a:p>
            <a:r>
              <a:rPr lang="en-US" dirty="0"/>
              <a:t>These reports are also buttressed by other anecdotal reports in the popular press (Russell, 2013; </a:t>
            </a:r>
            <a:r>
              <a:rPr lang="en-US" dirty="0" err="1"/>
              <a:t>Westlund</a:t>
            </a:r>
            <a:r>
              <a:rPr lang="en-US" dirty="0"/>
              <a:t>, 2014) </a:t>
            </a:r>
            <a:endParaRPr lang="en-US" dirty="0" smtClean="0"/>
          </a:p>
          <a:p>
            <a:r>
              <a:rPr lang="en-US" dirty="0" smtClean="0"/>
              <a:t>and </a:t>
            </a:r>
            <a:r>
              <a:rPr lang="en-US" dirty="0"/>
              <a:t>seem consistent regardless of what kind of animal a veteran interacts with. </a:t>
            </a:r>
            <a:endParaRPr lang="en-US" dirty="0" smtClean="0"/>
          </a:p>
          <a:p>
            <a:r>
              <a:rPr lang="en-US" dirty="0" smtClean="0"/>
              <a:t>Indeed</a:t>
            </a:r>
            <a:r>
              <a:rPr lang="en-US" dirty="0"/>
              <a:t>, a recent review indicated that pet ownership and pet therapy confers a number of benefits in the areas of physical, emotional, and social health (</a:t>
            </a:r>
            <a:r>
              <a:rPr lang="en-US" dirty="0" err="1"/>
              <a:t>Cherniack</a:t>
            </a:r>
            <a:r>
              <a:rPr lang="en-US" dirty="0"/>
              <a:t> &amp; </a:t>
            </a:r>
            <a:r>
              <a:rPr lang="en-US" dirty="0" err="1"/>
              <a:t>Cherniack</a:t>
            </a:r>
            <a:r>
              <a:rPr lang="en-US" dirty="0"/>
              <a:t>, 2014). </a:t>
            </a:r>
            <a:endParaRPr lang="en-US" dirty="0" smtClean="0"/>
          </a:p>
          <a:p>
            <a:r>
              <a:rPr lang="en-US" dirty="0" smtClean="0"/>
              <a:t>Animals </a:t>
            </a:r>
            <a:r>
              <a:rPr lang="en-US" dirty="0"/>
              <a:t>also seem to have a positive effect on mood during deployments for active duty service members (</a:t>
            </a:r>
            <a:r>
              <a:rPr lang="en-US" dirty="0" err="1"/>
              <a:t>Fike</a:t>
            </a:r>
            <a:r>
              <a:rPr lang="en-US" dirty="0"/>
              <a:t>, Najera, &amp; Dougherty, 2012)</a:t>
            </a:r>
          </a:p>
          <a:p>
            <a:endParaRPr lang="en-US" dirty="0"/>
          </a:p>
        </p:txBody>
      </p:sp>
    </p:spTree>
    <p:extLst>
      <p:ext uri="{BB962C8B-B14F-4D97-AF65-F5344CB8AC3E}">
        <p14:creationId xmlns:p14="http://schemas.microsoft.com/office/powerpoint/2010/main" val="785852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838200" y="1546167"/>
            <a:ext cx="10515600" cy="4630796"/>
          </a:xfrm>
        </p:spPr>
        <p:txBody>
          <a:bodyPr>
            <a:normAutofit fontScale="92500" lnSpcReduction="20000"/>
          </a:bodyPr>
          <a:lstStyle/>
          <a:p>
            <a:r>
              <a:rPr lang="en-US" dirty="0"/>
              <a:t>Complementary lines of research have suggested that other helpful ways for veterans to reintegrate following military service include maintaining relationships with other veterans and engaging in service (Hinojosa &amp; Hinojosa, 2011).  </a:t>
            </a:r>
            <a:endParaRPr lang="en-US" dirty="0" smtClean="0"/>
          </a:p>
          <a:p>
            <a:r>
              <a:rPr lang="en-US" dirty="0" smtClean="0"/>
              <a:t>Community </a:t>
            </a:r>
            <a:r>
              <a:rPr lang="en-US" dirty="0"/>
              <a:t>service, in particular, has been suggested as a way to engage veterans and help with the reintegration process (</a:t>
            </a:r>
            <a:r>
              <a:rPr lang="en-US" dirty="0" err="1"/>
              <a:t>Doa</a:t>
            </a:r>
            <a:r>
              <a:rPr lang="en-US" dirty="0"/>
              <a:t>, 2011). </a:t>
            </a:r>
            <a:endParaRPr lang="en-US" dirty="0" smtClean="0"/>
          </a:p>
          <a:p>
            <a:r>
              <a:rPr lang="en-US" dirty="0" smtClean="0"/>
              <a:t>Previous </a:t>
            </a:r>
            <a:r>
              <a:rPr lang="en-US" dirty="0"/>
              <a:t>research has found that both service and interacting with other veterans helps improve the quality of relationships a veteran has with family. </a:t>
            </a:r>
            <a:endParaRPr lang="en-US" dirty="0" smtClean="0"/>
          </a:p>
          <a:p>
            <a:r>
              <a:rPr lang="en-US" dirty="0" smtClean="0"/>
              <a:t>Taken </a:t>
            </a:r>
            <a:r>
              <a:rPr lang="en-US" dirty="0"/>
              <a:t>together, the extant literature suggests that a program that engaged veterans in service, permitted them to interact with peers, and had a component with animals would yield positive outcomes. </a:t>
            </a:r>
            <a:endParaRPr lang="en-US" dirty="0" smtClean="0"/>
          </a:p>
          <a:p>
            <a:r>
              <a:rPr lang="en-US" dirty="0" smtClean="0"/>
              <a:t>Such </a:t>
            </a:r>
            <a:r>
              <a:rPr lang="en-US" dirty="0"/>
              <a:t>components are evident in a program known as Dog Tags Niagara that exists in western New York State. </a:t>
            </a:r>
          </a:p>
          <a:p>
            <a:endParaRPr lang="en-US" dirty="0"/>
          </a:p>
        </p:txBody>
      </p:sp>
    </p:spTree>
    <p:extLst>
      <p:ext uri="{BB962C8B-B14F-4D97-AF65-F5344CB8AC3E}">
        <p14:creationId xmlns:p14="http://schemas.microsoft.com/office/powerpoint/2010/main" val="1305181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Design</a:t>
            </a:r>
            <a:endParaRPr lang="en-US" dirty="0"/>
          </a:p>
        </p:txBody>
      </p:sp>
      <p:sp>
        <p:nvSpPr>
          <p:cNvPr id="3" name="Content Placeholder 2"/>
          <p:cNvSpPr>
            <a:spLocks noGrp="1"/>
          </p:cNvSpPr>
          <p:nvPr>
            <p:ph idx="1"/>
          </p:nvPr>
        </p:nvSpPr>
        <p:spPr>
          <a:xfrm>
            <a:off x="838200" y="1504604"/>
            <a:ext cx="10515600" cy="4672359"/>
          </a:xfrm>
        </p:spPr>
        <p:txBody>
          <a:bodyPr>
            <a:normAutofit fontScale="92500"/>
          </a:bodyPr>
          <a:lstStyle/>
          <a:p>
            <a:r>
              <a:rPr lang="en-US" dirty="0" smtClean="0"/>
              <a:t>The purpose of the study was to determine the impact of the program on the veterans and the dogs.</a:t>
            </a:r>
          </a:p>
          <a:p>
            <a:r>
              <a:rPr lang="en-US" dirty="0" smtClean="0"/>
              <a:t>In order to accomplish this, we wanted to interview the following types of individuals:</a:t>
            </a:r>
          </a:p>
          <a:p>
            <a:r>
              <a:rPr lang="en-US" dirty="0" smtClean="0"/>
              <a:t>veterans, in order to gain an understanding of what this program did for them and the aspects they felt were critical for them;</a:t>
            </a:r>
          </a:p>
          <a:p>
            <a:r>
              <a:rPr lang="en-US" dirty="0" smtClean="0"/>
              <a:t>the staff of the SPCA, to identify how the work of the veterans was perceived by the staff working at the SPCA, and also get their perceptions of the veterans;</a:t>
            </a:r>
          </a:p>
          <a:p>
            <a:r>
              <a:rPr lang="en-US" dirty="0" smtClean="0"/>
              <a:t>The individuals who adopted the dogs the vets were working with to gain some insights into how the dogs were doing in their adopted homes.</a:t>
            </a:r>
          </a:p>
        </p:txBody>
      </p:sp>
    </p:spTree>
    <p:extLst>
      <p:ext uri="{BB962C8B-B14F-4D97-AF65-F5344CB8AC3E}">
        <p14:creationId xmlns:p14="http://schemas.microsoft.com/office/powerpoint/2010/main" val="3061964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sp>
        <p:nvSpPr>
          <p:cNvPr id="7" name="Content Placeholder 6"/>
          <p:cNvSpPr>
            <a:spLocks noGrp="1"/>
          </p:cNvSpPr>
          <p:nvPr>
            <p:ph idx="1"/>
          </p:nvPr>
        </p:nvSpPr>
        <p:spPr>
          <a:xfrm>
            <a:off x="838200" y="1440382"/>
            <a:ext cx="4590011" cy="4736581"/>
          </a:xfrm>
        </p:spPr>
        <p:txBody>
          <a:bodyPr>
            <a:normAutofit fontScale="85000" lnSpcReduction="10000"/>
          </a:bodyPr>
          <a:lstStyle/>
          <a:p>
            <a:r>
              <a:rPr lang="en-US" dirty="0" smtClean="0"/>
              <a:t>There were a total of 23 participants, </a:t>
            </a:r>
          </a:p>
          <a:p>
            <a:r>
              <a:rPr lang="en-US" dirty="0" smtClean="0"/>
              <a:t>with 13 veterans, </a:t>
            </a:r>
          </a:p>
          <a:p>
            <a:r>
              <a:rPr lang="en-US" dirty="0" smtClean="0"/>
              <a:t>10 staff </a:t>
            </a:r>
          </a:p>
          <a:p>
            <a:r>
              <a:rPr lang="en-US" dirty="0" smtClean="0"/>
              <a:t>and only one individual who adopted one of the dogs.</a:t>
            </a:r>
          </a:p>
          <a:p>
            <a:r>
              <a:rPr lang="en-US" dirty="0" smtClean="0"/>
              <a:t> Mean age: 37.05 (range: 23-67)</a:t>
            </a:r>
          </a:p>
          <a:p>
            <a:r>
              <a:rPr lang="en-US" dirty="0" smtClean="0"/>
              <a:t>Participants were primarily white (96%)</a:t>
            </a:r>
          </a:p>
          <a:p>
            <a:r>
              <a:rPr lang="en-US" dirty="0" smtClean="0"/>
              <a:t>Only one of the veterans was a female, while all of the staff were females and the 1 individual who adopted a dog was also a female.</a:t>
            </a:r>
          </a:p>
          <a:p>
            <a:endParaRPr lang="en-US" dirty="0"/>
          </a:p>
          <a:p>
            <a:pPr marL="0" indent="0">
              <a:buNone/>
            </a:pPr>
            <a:endParaRPr lang="en-US" dirty="0" smtClean="0"/>
          </a:p>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1573" y="1440382"/>
            <a:ext cx="5918248" cy="3948581"/>
          </a:xfrm>
          <a:prstGeom prst="rect">
            <a:avLst/>
          </a:prstGeom>
        </p:spPr>
      </p:pic>
    </p:spTree>
    <p:extLst>
      <p:ext uri="{BB962C8B-B14F-4D97-AF65-F5344CB8AC3E}">
        <p14:creationId xmlns:p14="http://schemas.microsoft.com/office/powerpoint/2010/main" val="1436302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Semi-structured interview guides were developed to elicit feedback from stakeholders about their experiences with Dog Tags Niagara</a:t>
            </a:r>
          </a:p>
          <a:p>
            <a:r>
              <a:rPr lang="en-US" dirty="0" smtClean="0"/>
              <a:t>We interviewed:</a:t>
            </a:r>
          </a:p>
          <a:p>
            <a:pPr lvl="1"/>
            <a:r>
              <a:rPr lang="en-US" dirty="0" smtClean="0"/>
              <a:t>Veterans who volunteer with the program</a:t>
            </a:r>
          </a:p>
          <a:p>
            <a:pPr lvl="1"/>
            <a:r>
              <a:rPr lang="en-US" dirty="0" smtClean="0"/>
              <a:t>Dog Tags Niagara Leadership</a:t>
            </a:r>
          </a:p>
          <a:p>
            <a:pPr lvl="1"/>
            <a:r>
              <a:rPr lang="en-US" dirty="0" smtClean="0"/>
              <a:t>Niagara County SPCA leadership</a:t>
            </a:r>
          </a:p>
          <a:p>
            <a:pPr lvl="1"/>
            <a:r>
              <a:rPr lang="en-US" dirty="0" smtClean="0"/>
              <a:t>people who adopted dogs from the shelter</a:t>
            </a:r>
          </a:p>
          <a:p>
            <a:r>
              <a:rPr lang="en-US" dirty="0" smtClean="0"/>
              <a:t>Interviews were conducted 1:1 or in groups from August-November 2014</a:t>
            </a:r>
          </a:p>
          <a:p>
            <a:r>
              <a:rPr lang="en-US" dirty="0" smtClean="0"/>
              <a:t>Participants had the choice to speak with a veteran or a civilian</a:t>
            </a:r>
          </a:p>
          <a:p>
            <a:r>
              <a:rPr lang="en-US" dirty="0" smtClean="0"/>
              <a:t>A $10 gift card was provided as an incentive</a:t>
            </a:r>
          </a:p>
          <a:p>
            <a:r>
              <a:rPr lang="en-US" dirty="0" smtClean="0"/>
              <a:t>UBSBSIRB approved our protocol </a:t>
            </a:r>
          </a:p>
        </p:txBody>
      </p:sp>
    </p:spTree>
    <p:extLst>
      <p:ext uri="{BB962C8B-B14F-4D97-AF65-F5344CB8AC3E}">
        <p14:creationId xmlns:p14="http://schemas.microsoft.com/office/powerpoint/2010/main" val="320955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a:t>
            </a:r>
            <a:endParaRPr lang="en-US" dirty="0"/>
          </a:p>
        </p:txBody>
      </p:sp>
      <p:sp>
        <p:nvSpPr>
          <p:cNvPr id="3" name="Content Placeholder 2"/>
          <p:cNvSpPr>
            <a:spLocks noGrp="1"/>
          </p:cNvSpPr>
          <p:nvPr>
            <p:ph idx="1"/>
          </p:nvPr>
        </p:nvSpPr>
        <p:spPr>
          <a:xfrm>
            <a:off x="838200" y="1404850"/>
            <a:ext cx="10515600" cy="4995949"/>
          </a:xfrm>
        </p:spPr>
        <p:txBody>
          <a:bodyPr>
            <a:normAutofit lnSpcReduction="10000"/>
          </a:bodyPr>
          <a:lstStyle/>
          <a:p>
            <a:r>
              <a:rPr lang="en-US" dirty="0" smtClean="0"/>
              <a:t>Individual interviews were conducted with the majority of participants, although two groups were also completed using three interviewers/observers.</a:t>
            </a:r>
          </a:p>
          <a:p>
            <a:r>
              <a:rPr lang="en-US" dirty="0" smtClean="0"/>
              <a:t> A semi-structured interview, tailored to each of the groups (veterans, staff, adoption) was used to get at specific information of interest for this study.</a:t>
            </a:r>
          </a:p>
          <a:p>
            <a:pPr lvl="1"/>
            <a:r>
              <a:rPr lang="en-US" b="1" dirty="0" smtClean="0">
                <a:solidFill>
                  <a:srgbClr val="FF0000"/>
                </a:solidFill>
              </a:rPr>
              <a:t>The veteran guides was designed to investigate each veteran’s personal experience in the program, and their overall impressions of the program.  This included how they experienced working with the dogs, what did this mean for them, how did it help them in their everyday life;</a:t>
            </a:r>
          </a:p>
          <a:p>
            <a:pPr lvl="1"/>
            <a:r>
              <a:rPr lang="en-US" dirty="0" smtClean="0"/>
              <a:t>Staff members were asked questions aimed to elicit observations of the veterans involvement with the program – impact on the vets and the dogs;</a:t>
            </a:r>
          </a:p>
          <a:p>
            <a:pPr lvl="1"/>
            <a:r>
              <a:rPr lang="en-US" b="1" dirty="0" smtClean="0">
                <a:solidFill>
                  <a:srgbClr val="FF0000"/>
                </a:solidFill>
              </a:rPr>
              <a:t>The questions for the adopters were focused on the welfare of the animal and their satisfaction with the dog.</a:t>
            </a:r>
            <a:endParaRPr lang="en-US" b="1" dirty="0">
              <a:solidFill>
                <a:srgbClr val="FF0000"/>
              </a:solidFill>
            </a:endParaRPr>
          </a:p>
        </p:txBody>
      </p:sp>
    </p:spTree>
    <p:extLst>
      <p:ext uri="{BB962C8B-B14F-4D97-AF65-F5344CB8AC3E}">
        <p14:creationId xmlns:p14="http://schemas.microsoft.com/office/powerpoint/2010/main" val="3438539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a:xfrm>
            <a:off x="838200" y="1554480"/>
            <a:ext cx="10515600" cy="4622483"/>
          </a:xfrm>
        </p:spPr>
        <p:txBody>
          <a:bodyPr>
            <a:normAutofit/>
          </a:bodyPr>
          <a:lstStyle/>
          <a:p>
            <a:r>
              <a:rPr lang="en-US" sz="3600" dirty="0" smtClean="0"/>
              <a:t>Veterans get involved with the program because of a commitment to service and a belief that it might be beneficial to them:</a:t>
            </a:r>
          </a:p>
          <a:p>
            <a:pPr lvl="1"/>
            <a:r>
              <a:rPr lang="en-US" sz="3200" b="1" i="1" dirty="0" smtClean="0">
                <a:solidFill>
                  <a:srgbClr val="FF0000"/>
                </a:solidFill>
              </a:rPr>
              <a:t>I have been looking for something to do on a volunteer basis…I wanted something to get me out of the house. And I like animals so I thought it would be a good fit. [male veteran]</a:t>
            </a:r>
          </a:p>
          <a:p>
            <a:pPr lvl="1"/>
            <a:endParaRPr lang="en-US" sz="3200" i="1" dirty="0" smtClean="0"/>
          </a:p>
          <a:p>
            <a:pPr lvl="1"/>
            <a:endParaRPr lang="en-US" dirty="0"/>
          </a:p>
        </p:txBody>
      </p:sp>
    </p:spTree>
    <p:extLst>
      <p:ext uri="{BB962C8B-B14F-4D97-AF65-F5344CB8AC3E}">
        <p14:creationId xmlns:p14="http://schemas.microsoft.com/office/powerpoint/2010/main" val="578233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1801</Words>
  <Application>Microsoft Office PowerPoint</Application>
  <PresentationFormat>Widescreen</PresentationFormat>
  <Paragraphs>115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‘This program is as much for the veterans as it is for the dogs’: Initial findings from Dogs Tags Niagara</vt:lpstr>
      <vt:lpstr>Aims </vt:lpstr>
      <vt:lpstr>Background</vt:lpstr>
      <vt:lpstr>Background</vt:lpstr>
      <vt:lpstr>Study Design</vt:lpstr>
      <vt:lpstr>Participants</vt:lpstr>
      <vt:lpstr>Procedures</vt:lpstr>
      <vt:lpstr>Procedures</vt:lpstr>
      <vt:lpstr>Results </vt:lpstr>
      <vt:lpstr>Results </vt:lpstr>
      <vt:lpstr>Results </vt:lpstr>
      <vt:lpstr>Results</vt:lpstr>
      <vt:lpstr>Results</vt:lpstr>
      <vt:lpstr>Results</vt:lpstr>
      <vt:lpstr>Results</vt:lpstr>
      <vt:lpstr>Results</vt:lpstr>
      <vt:lpstr>Challenges</vt:lpstr>
      <vt:lpstr>Challenges</vt:lpstr>
      <vt:lpstr>Challenges</vt:lpstr>
      <vt:lpstr>Initial conclusions </vt:lpstr>
      <vt:lpstr> Limitations  </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Braden Linn</dc:creator>
  <cp:lastModifiedBy>UB</cp:lastModifiedBy>
  <cp:revision>32</cp:revision>
  <dcterms:created xsi:type="dcterms:W3CDTF">2015-01-29T20:54:10Z</dcterms:created>
  <dcterms:modified xsi:type="dcterms:W3CDTF">2016-10-06T15:54:49Z</dcterms:modified>
</cp:coreProperties>
</file>