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69" r:id="rId3"/>
    <p:sldId id="258" r:id="rId4"/>
    <p:sldId id="259" r:id="rId5"/>
    <p:sldId id="260" r:id="rId6"/>
    <p:sldId id="261" r:id="rId7"/>
    <p:sldId id="262" r:id="rId8"/>
    <p:sldId id="264" r:id="rId9"/>
    <p:sldId id="263" r:id="rId10"/>
    <p:sldId id="267" r:id="rId11"/>
    <p:sldId id="268" r:id="rId12"/>
    <p:sldId id="271" r:id="rId13"/>
    <p:sldId id="272" r:id="rId14"/>
    <p:sldId id="265" r:id="rId15"/>
    <p:sldId id="26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1098"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E91F46-EB50-473B-ABCD-7A1C8CB77C55}" type="datetimeFigureOut">
              <a:rPr lang="en-US" smtClean="0"/>
              <a:pPr/>
              <a:t>10/5/2016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9426BB-E315-425D-B431-934B9F34B30C}" type="slidenum">
              <a:rPr lang="en-US" smtClean="0"/>
              <a:pPr/>
              <a:t>‹#›</a:t>
            </a:fld>
            <a:endParaRPr lang="en-US"/>
          </a:p>
        </p:txBody>
      </p:sp>
    </p:spTree>
    <p:extLst>
      <p:ext uri="{BB962C8B-B14F-4D97-AF65-F5344CB8AC3E}">
        <p14:creationId xmlns:p14="http://schemas.microsoft.com/office/powerpoint/2010/main" xmlns="" val="3747470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pPr marL="369207" indent="-258445">
              <a:buClr>
                <a:schemeClr val="accent3"/>
              </a:buClr>
              <a:defRPr/>
            </a:pPr>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r>
              <a:rPr lang="en-US" dirty="0" smtClean="0">
                <a:latin typeface="+mn-lt"/>
              </a:rPr>
              <a:t>FY11 data:</a:t>
            </a:r>
          </a:p>
          <a:p>
            <a:pPr>
              <a:defRPr/>
            </a:pPr>
            <a:r>
              <a:rPr lang="en-US" dirty="0" smtClean="0">
                <a:latin typeface="+mn-lt"/>
              </a:rPr>
              <a:t>PTSD: 46.99% of women, 45.74% of men</a:t>
            </a:r>
          </a:p>
          <a:p>
            <a:pPr>
              <a:defRPr/>
            </a:pPr>
            <a:r>
              <a:rPr lang="en-US" dirty="0" smtClean="0">
                <a:latin typeface="+mn-lt"/>
              </a:rPr>
              <a:t>Major Depression: 20.6% of women, 14.7% of men</a:t>
            </a:r>
          </a:p>
          <a:p>
            <a:pPr>
              <a:defRPr/>
            </a:pPr>
            <a:r>
              <a:rPr lang="en-US" dirty="0" smtClean="0">
                <a:latin typeface="+mn-lt"/>
              </a:rPr>
              <a:t>Schizophrenia and Psychoses: 4.77% of women, 10.68% of men</a:t>
            </a:r>
          </a:p>
          <a:p>
            <a:pPr>
              <a:defRPr/>
            </a:pPr>
            <a:r>
              <a:rPr lang="en-US" dirty="0" smtClean="0">
                <a:latin typeface="+mn-lt"/>
              </a:rPr>
              <a:t>Substance Abuse: 4.63% of women, 9.92% of men</a:t>
            </a:r>
          </a:p>
          <a:p>
            <a:pPr>
              <a:defRPr/>
            </a:pPr>
            <a:r>
              <a:rPr lang="en-US" dirty="0" smtClean="0">
                <a:latin typeface="+mn-lt"/>
              </a:rPr>
              <a:t>Mania/Bipolar Disorders: 7.04% of women, 5.2% of men</a:t>
            </a:r>
          </a:p>
          <a:p>
            <a:pPr>
              <a:defRPr/>
            </a:pPr>
            <a:endParaRPr lang="en-US" dirty="0"/>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F800C0A-882F-41D6-9776-88D7581B2181}" type="slidenum">
              <a:rPr lang="en-US" altLang="en-US" smtClean="0"/>
              <a:pPr eaLnBrk="1" hangingPunct="1">
                <a:spcBef>
                  <a:spcPct val="0"/>
                </a:spcBef>
              </a:pPr>
              <a:t>7</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en-US" smtClean="0"/>
              <a:t>Recognize that the VA can often bring back memories of military service, and in some cases MST, making it a trigger for some Veterans seeking care (for MST or other health conditions). </a:t>
            </a:r>
          </a:p>
          <a:p>
            <a:endParaRPr lang="en-US" altLang="en-US" smtClean="0"/>
          </a:p>
          <a:p>
            <a:r>
              <a:rPr lang="en-US" altLang="en-US" smtClean="0"/>
              <a:t>Be sensitive to MST disclosures- many veterans report invalidating responses to reports of sexual harassment or assault in the military.  We don’t want to repeat the experience for them.  Take all disclosures or inquiries seriously.  If you have questions, refer to MST coordinator.</a:t>
            </a:r>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E09BA38-465B-43BE-9001-CE962496CD5F}" type="slidenum">
              <a:rPr lang="en-US" altLang="en-US" smtClean="0"/>
              <a:pPr eaLnBrk="1" hangingPunct="1">
                <a:spcBef>
                  <a:spcPct val="0"/>
                </a:spcBef>
              </a:pPr>
              <a:t>8</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120775" y="-1011238"/>
            <a:ext cx="9099550" cy="6824663"/>
          </a:xfrm>
          <a:ln/>
        </p:spPr>
      </p:sp>
      <p:sp>
        <p:nvSpPr>
          <p:cNvPr id="45059" name="Rectangle 3"/>
          <p:cNvSpPr>
            <a:spLocks noGrp="1" noChangeArrowheads="1"/>
          </p:cNvSpPr>
          <p:nvPr>
            <p:ph type="body" idx="1"/>
          </p:nvPr>
        </p:nvSpPr>
        <p:spPr>
          <a:xfrm>
            <a:off x="914711" y="4344025"/>
            <a:ext cx="5028579" cy="4114488"/>
          </a:xfrm>
          <a:noFill/>
          <a:ln/>
        </p:spPr>
        <p:txBody>
          <a:bodyPr/>
          <a:lstStyle/>
          <a:p>
            <a:endParaRPr 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xfrm>
            <a:off x="-1120775" y="-1011238"/>
            <a:ext cx="9099550" cy="6824663"/>
          </a:xfrm>
          <a:ln/>
        </p:spPr>
      </p:sp>
      <p:sp>
        <p:nvSpPr>
          <p:cNvPr id="46083" name="Rectangle 3"/>
          <p:cNvSpPr>
            <a:spLocks noGrp="1" noChangeArrowheads="1"/>
          </p:cNvSpPr>
          <p:nvPr>
            <p:ph type="body" idx="1"/>
          </p:nvPr>
        </p:nvSpPr>
        <p:spPr>
          <a:xfrm>
            <a:off x="914711" y="4344025"/>
            <a:ext cx="5028579" cy="4114488"/>
          </a:xfrm>
          <a:noFill/>
          <a:ln/>
        </p:spPr>
        <p:txBody>
          <a:bodyPr/>
          <a:lstStyle/>
          <a:p>
            <a:endParaRPr 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xfrm>
            <a:off x="-1120775" y="-1011238"/>
            <a:ext cx="9099550" cy="6824663"/>
          </a:xfrm>
          <a:ln/>
        </p:spPr>
      </p:sp>
      <p:sp>
        <p:nvSpPr>
          <p:cNvPr id="46083" name="Rectangle 3"/>
          <p:cNvSpPr>
            <a:spLocks noGrp="1" noChangeArrowheads="1"/>
          </p:cNvSpPr>
          <p:nvPr>
            <p:ph type="body" idx="1"/>
          </p:nvPr>
        </p:nvSpPr>
        <p:spPr>
          <a:xfrm>
            <a:off x="914711" y="4344025"/>
            <a:ext cx="5028579" cy="4114488"/>
          </a:xfrm>
          <a:noFill/>
          <a:ln/>
        </p:spPr>
        <p:txBody>
          <a:bodyPr/>
          <a:lstStyle/>
          <a:p>
            <a:endParaRPr lang="en-U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91FC34A7-41AE-44BE-A3C8-56637553B92A}" type="slidenum">
              <a:rPr lang="en-US" altLang="en-US" smtClean="0"/>
              <a:pPr eaLnBrk="1" hangingPunct="1">
                <a:spcBef>
                  <a:spcPct val="0"/>
                </a:spcBef>
              </a:pPr>
              <a:t>14</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7D1ABB39-D560-4152-9D79-D666E00B87EE}" type="datetimeFigureOut">
              <a:rPr lang="en-US" smtClean="0"/>
              <a:pPr/>
              <a:t>10/5/2016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985AE3-E8BA-479B-ABCE-0E7012E35FB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1ABB39-D560-4152-9D79-D666E00B87EE}" type="datetimeFigureOut">
              <a:rPr lang="en-US" smtClean="0"/>
              <a:pPr/>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85AE3-E8BA-479B-ABCE-0E7012E35FB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1ABB39-D560-4152-9D79-D666E00B87EE}" type="datetimeFigureOut">
              <a:rPr lang="en-US" smtClean="0"/>
              <a:pPr/>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85AE3-E8BA-479B-ABCE-0E7012E35FB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7D1ABB39-D560-4152-9D79-D666E00B87EE}" type="datetimeFigureOut">
              <a:rPr lang="en-US" smtClean="0"/>
              <a:pPr/>
              <a:t>10/5/2016</a:t>
            </a:fld>
            <a:endParaRPr lang="en-US"/>
          </a:p>
        </p:txBody>
      </p:sp>
      <p:sp>
        <p:nvSpPr>
          <p:cNvPr id="9" name="Slide Number Placeholder 8"/>
          <p:cNvSpPr>
            <a:spLocks noGrp="1"/>
          </p:cNvSpPr>
          <p:nvPr>
            <p:ph type="sldNum" sz="quarter" idx="15"/>
          </p:nvPr>
        </p:nvSpPr>
        <p:spPr/>
        <p:txBody>
          <a:bodyPr rtlCol="0"/>
          <a:lstStyle/>
          <a:p>
            <a:fld id="{B6985AE3-E8BA-479B-ABCE-0E7012E35FB3}"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D1ABB39-D560-4152-9D79-D666E00B87EE}" type="datetimeFigureOut">
              <a:rPr lang="en-US" smtClean="0"/>
              <a:pPr/>
              <a:t>10/5/2016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985AE3-E8BA-479B-ABCE-0E7012E35FB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D1ABB39-D560-4152-9D79-D666E00B87EE}" type="datetimeFigureOut">
              <a:rPr lang="en-US" smtClean="0"/>
              <a:pPr/>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985AE3-E8BA-479B-ABCE-0E7012E35FB3}"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D1ABB39-D560-4152-9D79-D666E00B87EE}" type="datetimeFigureOut">
              <a:rPr lang="en-US" smtClean="0"/>
              <a:pPr/>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985AE3-E8BA-479B-ABCE-0E7012E35FB3}"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7D1ABB39-D560-4152-9D79-D666E00B87EE}" type="datetimeFigureOut">
              <a:rPr lang="en-US" smtClean="0"/>
              <a:pPr/>
              <a:t>10/5/2016</a:t>
            </a:fld>
            <a:endParaRPr lang="en-US"/>
          </a:p>
        </p:txBody>
      </p:sp>
      <p:sp>
        <p:nvSpPr>
          <p:cNvPr id="7" name="Slide Number Placeholder 6"/>
          <p:cNvSpPr>
            <a:spLocks noGrp="1"/>
          </p:cNvSpPr>
          <p:nvPr>
            <p:ph type="sldNum" sz="quarter" idx="11"/>
          </p:nvPr>
        </p:nvSpPr>
        <p:spPr/>
        <p:txBody>
          <a:bodyPr rtlCol="0"/>
          <a:lstStyle/>
          <a:p>
            <a:fld id="{B6985AE3-E8BA-479B-ABCE-0E7012E35FB3}"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1ABB39-D560-4152-9D79-D666E00B87EE}" type="datetimeFigureOut">
              <a:rPr lang="en-US" smtClean="0"/>
              <a:pPr/>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985AE3-E8BA-479B-ABCE-0E7012E35FB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7D1ABB39-D560-4152-9D79-D666E00B87EE}" type="datetimeFigureOut">
              <a:rPr lang="en-US" smtClean="0"/>
              <a:pPr/>
              <a:t>10/5/2016</a:t>
            </a:fld>
            <a:endParaRPr lang="en-US"/>
          </a:p>
        </p:txBody>
      </p:sp>
      <p:sp>
        <p:nvSpPr>
          <p:cNvPr id="22" name="Slide Number Placeholder 21"/>
          <p:cNvSpPr>
            <a:spLocks noGrp="1"/>
          </p:cNvSpPr>
          <p:nvPr>
            <p:ph type="sldNum" sz="quarter" idx="15"/>
          </p:nvPr>
        </p:nvSpPr>
        <p:spPr/>
        <p:txBody>
          <a:bodyPr rtlCol="0"/>
          <a:lstStyle/>
          <a:p>
            <a:fld id="{B6985AE3-E8BA-479B-ABCE-0E7012E35FB3}"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D1ABB39-D560-4152-9D79-D666E00B87EE}" type="datetimeFigureOut">
              <a:rPr lang="en-US" smtClean="0"/>
              <a:pPr/>
              <a:t>10/5/2016</a:t>
            </a:fld>
            <a:endParaRPr lang="en-US"/>
          </a:p>
        </p:txBody>
      </p:sp>
      <p:sp>
        <p:nvSpPr>
          <p:cNvPr id="18" name="Slide Number Placeholder 17"/>
          <p:cNvSpPr>
            <a:spLocks noGrp="1"/>
          </p:cNvSpPr>
          <p:nvPr>
            <p:ph type="sldNum" sz="quarter" idx="11"/>
          </p:nvPr>
        </p:nvSpPr>
        <p:spPr/>
        <p:txBody>
          <a:bodyPr rtlCol="0"/>
          <a:lstStyle/>
          <a:p>
            <a:fld id="{B6985AE3-E8BA-479B-ABCE-0E7012E35FB3}"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D1ABB39-D560-4152-9D79-D666E00B87EE}" type="datetimeFigureOut">
              <a:rPr lang="en-US" smtClean="0"/>
              <a:pPr/>
              <a:t>10/5/2016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985AE3-E8BA-479B-ABCE-0E7012E35FB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www.mentalhealth.va.gov/msthome.asp"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Rebecca.Welch4@va.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762000"/>
            <a:ext cx="6172200" cy="1894362"/>
          </a:xfrm>
        </p:spPr>
        <p:txBody>
          <a:bodyPr/>
          <a:lstStyle/>
          <a:p>
            <a:r>
              <a:rPr lang="en-US" dirty="0" smtClean="0"/>
              <a:t>Military Sexual Trauma</a:t>
            </a:r>
            <a:br>
              <a:rPr lang="en-US" dirty="0" smtClean="0"/>
            </a:br>
            <a:r>
              <a:rPr lang="en-US" dirty="0" smtClean="0"/>
              <a:t>(MST)</a:t>
            </a:r>
            <a:endParaRPr lang="en-US" dirty="0"/>
          </a:p>
        </p:txBody>
      </p:sp>
      <p:sp>
        <p:nvSpPr>
          <p:cNvPr id="3" name="Subtitle 2"/>
          <p:cNvSpPr>
            <a:spLocks noGrp="1"/>
          </p:cNvSpPr>
          <p:nvPr>
            <p:ph type="subTitle" idx="1"/>
          </p:nvPr>
        </p:nvSpPr>
        <p:spPr>
          <a:xfrm>
            <a:off x="2286000" y="3581400"/>
            <a:ext cx="6172200" cy="1371600"/>
          </a:xfrm>
        </p:spPr>
        <p:txBody>
          <a:bodyPr>
            <a:normAutofit lnSpcReduction="10000"/>
          </a:bodyPr>
          <a:lstStyle/>
          <a:p>
            <a:r>
              <a:rPr lang="en-US" dirty="0" smtClean="0"/>
              <a:t>Rebecca Welch, LCSW</a:t>
            </a:r>
          </a:p>
          <a:p>
            <a:r>
              <a:rPr lang="en-US" dirty="0" smtClean="0"/>
              <a:t>VAMC Western New York </a:t>
            </a:r>
          </a:p>
          <a:p>
            <a:r>
              <a:rPr lang="en-US" dirty="0" smtClean="0"/>
              <a:t>MST Coordinator</a:t>
            </a:r>
          </a:p>
          <a:p>
            <a:r>
              <a:rPr lang="en-US" dirty="0" smtClean="0"/>
              <a:t>Transition and Care Manager</a:t>
            </a:r>
            <a:endParaRPr lang="en-US" dirty="0"/>
          </a:p>
        </p:txBody>
      </p:sp>
      <p:pic>
        <p:nvPicPr>
          <p:cNvPr id="1026" name="Picture 2" descr="cid:image002.jpg@01D15D0B.AE7FA780"/>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324600" y="4341586"/>
            <a:ext cx="2133600" cy="2146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1850897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marL="54864" indent="0" eaLnBrk="1" fontAlgn="auto" hangingPunct="1">
              <a:spcAft>
                <a:spcPts val="0"/>
              </a:spcAft>
              <a:defRPr/>
            </a:pPr>
            <a:r>
              <a:rPr lang="en-US" dirty="0" smtClean="0">
                <a:solidFill>
                  <a:schemeClr val="tx2">
                    <a:tint val="100000"/>
                    <a:shade val="90000"/>
                    <a:satMod val="250000"/>
                    <a:alpha val="100000"/>
                  </a:schemeClr>
                </a:solidFill>
              </a:rPr>
              <a:t>How to Respond to Disclosure</a:t>
            </a:r>
            <a:endParaRPr lang="en-US" b="1" dirty="0" smtClean="0">
              <a:solidFill>
                <a:schemeClr val="tx2">
                  <a:tint val="100000"/>
                  <a:shade val="90000"/>
                  <a:satMod val="250000"/>
                  <a:alpha val="100000"/>
                </a:schemeClr>
              </a:solidFill>
            </a:endParaRPr>
          </a:p>
        </p:txBody>
      </p:sp>
      <p:sp>
        <p:nvSpPr>
          <p:cNvPr id="62467" name="Rectangle 3"/>
          <p:cNvSpPr>
            <a:spLocks noGrp="1" noChangeArrowheads="1"/>
          </p:cNvSpPr>
          <p:nvPr>
            <p:ph sz="quarter" idx="1"/>
          </p:nvPr>
        </p:nvSpPr>
        <p:spPr>
          <a:xfrm>
            <a:off x="533400" y="1371600"/>
            <a:ext cx="7556500" cy="5029200"/>
          </a:xfrm>
        </p:spPr>
        <p:txBody>
          <a:bodyPr>
            <a:normAutofit/>
          </a:bodyPr>
          <a:lstStyle/>
          <a:p>
            <a:pPr eaLnBrk="1" fontAlgn="auto" hangingPunct="1">
              <a:spcBef>
                <a:spcPts val="0"/>
              </a:spcBef>
              <a:spcAft>
                <a:spcPts val="0"/>
              </a:spcAft>
              <a:buFont typeface="Wingdings 2" pitchFamily="18" charset="2"/>
              <a:buNone/>
              <a:defRPr/>
            </a:pPr>
            <a:r>
              <a:rPr lang="en-US" sz="2000" dirty="0" smtClean="0"/>
              <a:t>    You may be the first person the survivor has ever told about his or her experiences.  An empathic, supportive response has the power to be tremendously healing.</a:t>
            </a:r>
          </a:p>
          <a:p>
            <a:pPr eaLnBrk="1" fontAlgn="auto" hangingPunct="1">
              <a:spcBef>
                <a:spcPts val="0"/>
              </a:spcBef>
              <a:spcAft>
                <a:spcPts val="0"/>
              </a:spcAft>
              <a:buFont typeface="Wingdings 2" pitchFamily="18" charset="2"/>
              <a:buNone/>
              <a:defRPr/>
            </a:pPr>
            <a:endParaRPr lang="en-US" sz="2200" dirty="0" smtClean="0"/>
          </a:p>
          <a:p>
            <a:pPr eaLnBrk="1" fontAlgn="auto" hangingPunct="1">
              <a:spcBef>
                <a:spcPts val="0"/>
              </a:spcBef>
              <a:spcAft>
                <a:spcPts val="0"/>
              </a:spcAft>
              <a:buFont typeface="Wingdings 2"/>
              <a:buChar char=""/>
              <a:defRPr/>
            </a:pPr>
            <a:r>
              <a:rPr lang="en-US" sz="2200" dirty="0" smtClean="0"/>
              <a:t>Provide </a:t>
            </a:r>
            <a:r>
              <a:rPr lang="en-US" sz="2200" b="1" dirty="0" smtClean="0"/>
              <a:t>validation</a:t>
            </a:r>
            <a:r>
              <a:rPr lang="en-US" sz="2200" dirty="0" smtClean="0"/>
              <a:t> and empathy:   </a:t>
            </a:r>
            <a:r>
              <a:rPr lang="en-US" sz="2200" i="1" dirty="0" smtClean="0">
                <a:solidFill>
                  <a:schemeClr val="accent1">
                    <a:lumMod val="75000"/>
                  </a:schemeClr>
                </a:solidFill>
              </a:rPr>
              <a:t>“I’m sorry this happened to you.”</a:t>
            </a:r>
          </a:p>
          <a:p>
            <a:pPr eaLnBrk="1" fontAlgn="auto" hangingPunct="1">
              <a:spcBef>
                <a:spcPts val="0"/>
              </a:spcBef>
              <a:spcAft>
                <a:spcPts val="0"/>
              </a:spcAft>
              <a:buFont typeface="Wingdings 2"/>
              <a:buChar char=""/>
              <a:defRPr/>
            </a:pPr>
            <a:endParaRPr lang="en-US" sz="2200" i="1" dirty="0" smtClean="0">
              <a:solidFill>
                <a:srgbClr val="FFFF99"/>
              </a:solidFill>
            </a:endParaRPr>
          </a:p>
          <a:p>
            <a:pPr eaLnBrk="1" fontAlgn="auto" hangingPunct="1">
              <a:spcBef>
                <a:spcPts val="0"/>
              </a:spcBef>
              <a:spcAft>
                <a:spcPts val="0"/>
              </a:spcAft>
              <a:buFont typeface="Wingdings 2"/>
              <a:buChar char=""/>
              <a:defRPr/>
            </a:pPr>
            <a:r>
              <a:rPr lang="en-US" sz="2200" dirty="0" smtClean="0"/>
              <a:t>Provide education and normalization:  </a:t>
            </a:r>
            <a:r>
              <a:rPr lang="en-US" sz="2200" i="1" dirty="0" smtClean="0">
                <a:solidFill>
                  <a:schemeClr val="accent1">
                    <a:lumMod val="75000"/>
                  </a:schemeClr>
                </a:solidFill>
              </a:rPr>
              <a:t>“Many Veterans have had experiences like yours and for some, it can continue to affect them even many years later.  People can recover, however.”</a:t>
            </a:r>
          </a:p>
          <a:p>
            <a:pPr marL="0" indent="0" eaLnBrk="1" fontAlgn="auto" hangingPunct="1">
              <a:spcBef>
                <a:spcPts val="0"/>
              </a:spcBef>
              <a:spcAft>
                <a:spcPts val="0"/>
              </a:spcAft>
              <a:buNone/>
              <a:defRPr/>
            </a:pPr>
            <a:endParaRPr lang="en-US" sz="2200" i="1" dirty="0" smtClean="0">
              <a:solidFill>
                <a:srgbClr val="FFC000"/>
              </a:solidFill>
            </a:endParaRPr>
          </a:p>
          <a:p>
            <a:pPr eaLnBrk="1" fontAlgn="auto" hangingPunct="1">
              <a:spcBef>
                <a:spcPts val="0"/>
              </a:spcBef>
              <a:spcAft>
                <a:spcPts val="0"/>
              </a:spcAft>
              <a:buFont typeface="Wingdings 2"/>
              <a:buChar char=""/>
              <a:defRPr/>
            </a:pPr>
            <a:r>
              <a:rPr lang="en-US" sz="2200" dirty="0" smtClean="0"/>
              <a:t>Assess social support:  </a:t>
            </a:r>
            <a:r>
              <a:rPr lang="en-US" sz="2200" i="1" dirty="0" smtClean="0">
                <a:solidFill>
                  <a:schemeClr val="accent1">
                    <a:lumMod val="75000"/>
                  </a:schemeClr>
                </a:solidFill>
              </a:rPr>
              <a:t>“Have you ever been able to talk to anyone about this before?”</a:t>
            </a:r>
          </a:p>
          <a:p>
            <a:pPr eaLnBrk="1" fontAlgn="auto" hangingPunct="1">
              <a:spcBef>
                <a:spcPts val="0"/>
              </a:spcBef>
              <a:spcAft>
                <a:spcPts val="0"/>
              </a:spcAft>
              <a:buFont typeface="Wingdings 2"/>
              <a:buChar char=""/>
              <a:defRPr/>
            </a:pPr>
            <a:endParaRPr lang="en-US" sz="2400" dirty="0" smtClean="0"/>
          </a:p>
          <a:p>
            <a:pPr eaLnBrk="1" fontAlgn="auto" hangingPunct="1">
              <a:spcBef>
                <a:spcPts val="0"/>
              </a:spcBef>
              <a:spcAft>
                <a:spcPts val="0"/>
              </a:spcAft>
              <a:buFont typeface="Wingdings 2"/>
              <a:buChar char=""/>
              <a:defRPr/>
            </a:pPr>
            <a:endParaRPr lang="en-US" sz="2200" i="1" dirty="0" smtClean="0">
              <a:solidFill>
                <a:srgbClr val="FFC000"/>
              </a:solidFill>
            </a:endParaRPr>
          </a:p>
          <a:p>
            <a:pPr eaLnBrk="1" fontAlgn="auto" hangingPunct="1">
              <a:spcBef>
                <a:spcPts val="0"/>
              </a:spcBef>
              <a:spcAft>
                <a:spcPts val="0"/>
              </a:spcAft>
              <a:buFontTx/>
              <a:buNone/>
              <a:defRPr/>
            </a:pPr>
            <a:endParaRPr lang="en-US" sz="2200" i="1" dirty="0" smtClean="0">
              <a:solidFill>
                <a:srgbClr val="FFFF99"/>
              </a:solidFill>
            </a:endParaRPr>
          </a:p>
          <a:p>
            <a:pPr eaLnBrk="1" fontAlgn="auto" hangingPunct="1">
              <a:spcBef>
                <a:spcPts val="0"/>
              </a:spcBef>
              <a:spcAft>
                <a:spcPts val="0"/>
              </a:spcAft>
              <a:buFontTx/>
              <a:buNone/>
              <a:defRPr/>
            </a:pPr>
            <a:endParaRPr lang="en-US" sz="2400" dirty="0" smtClean="0"/>
          </a:p>
        </p:txBody>
      </p:sp>
    </p:spTree>
    <p:extLst>
      <p:ext uri="{BB962C8B-B14F-4D97-AF65-F5344CB8AC3E}">
        <p14:creationId xmlns:p14="http://schemas.microsoft.com/office/powerpoint/2010/main" xmlns="" val="2818801325"/>
      </p:ext>
    </p:extLst>
  </p:cSld>
  <p:clrMapOvr>
    <a:masterClrMapping/>
  </p:clrMapOvr>
  <p:transition>
    <p:blinds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idx="4294967295"/>
          </p:nvPr>
        </p:nvSpPr>
        <p:spPr>
          <a:xfrm>
            <a:off x="0" y="254000"/>
            <a:ext cx="8229600" cy="1143000"/>
          </a:xfrm>
        </p:spPr>
        <p:txBody>
          <a:bodyPr>
            <a:normAutofit/>
          </a:bodyPr>
          <a:lstStyle/>
          <a:p>
            <a:pPr marL="54864" indent="0" eaLnBrk="1" fontAlgn="auto" hangingPunct="1">
              <a:spcAft>
                <a:spcPts val="0"/>
              </a:spcAft>
              <a:defRPr/>
            </a:pPr>
            <a:r>
              <a:rPr lang="en-US" dirty="0" smtClean="0">
                <a:solidFill>
                  <a:schemeClr val="tx2">
                    <a:tint val="100000"/>
                    <a:shade val="90000"/>
                    <a:satMod val="250000"/>
                    <a:alpha val="100000"/>
                  </a:schemeClr>
                </a:solidFill>
              </a:rPr>
              <a:t>Responses to Disclosure (cont.)</a:t>
            </a:r>
            <a:endParaRPr lang="en-US" b="1" dirty="0" smtClean="0">
              <a:solidFill>
                <a:schemeClr val="tx2">
                  <a:tint val="100000"/>
                  <a:shade val="90000"/>
                  <a:satMod val="250000"/>
                  <a:alpha val="100000"/>
                </a:schemeClr>
              </a:solidFill>
            </a:endParaRPr>
          </a:p>
        </p:txBody>
      </p:sp>
      <p:sp>
        <p:nvSpPr>
          <p:cNvPr id="162819" name="Rectangle 3"/>
          <p:cNvSpPr>
            <a:spLocks noGrp="1" noChangeArrowheads="1"/>
          </p:cNvSpPr>
          <p:nvPr>
            <p:ph type="body" idx="4294967295"/>
          </p:nvPr>
        </p:nvSpPr>
        <p:spPr>
          <a:xfrm>
            <a:off x="228600" y="1371600"/>
            <a:ext cx="8382000" cy="4886325"/>
          </a:xfrm>
        </p:spPr>
        <p:txBody>
          <a:bodyPr>
            <a:normAutofit fontScale="70000" lnSpcReduction="20000"/>
          </a:bodyPr>
          <a:lstStyle/>
          <a:p>
            <a:pPr eaLnBrk="1" fontAlgn="auto" hangingPunct="1">
              <a:spcBef>
                <a:spcPts val="0"/>
              </a:spcBef>
              <a:spcAft>
                <a:spcPts val="0"/>
              </a:spcAft>
              <a:buFont typeface="Wingdings 2"/>
              <a:buChar char=""/>
              <a:defRPr/>
            </a:pPr>
            <a:endParaRPr lang="en-US" sz="2900" i="1" dirty="0" smtClean="0">
              <a:solidFill>
                <a:srgbClr val="FFFF99"/>
              </a:solidFill>
            </a:endParaRPr>
          </a:p>
          <a:p>
            <a:pPr marL="0" indent="0" eaLnBrk="1" fontAlgn="auto" hangingPunct="1">
              <a:spcBef>
                <a:spcPts val="0"/>
              </a:spcBef>
              <a:spcAft>
                <a:spcPts val="0"/>
              </a:spcAft>
              <a:buNone/>
              <a:defRPr/>
            </a:pPr>
            <a:endParaRPr lang="en-US" sz="3200" dirty="0" smtClean="0"/>
          </a:p>
          <a:p>
            <a:pPr eaLnBrk="1" fontAlgn="auto" hangingPunct="1">
              <a:spcBef>
                <a:spcPts val="0"/>
              </a:spcBef>
              <a:spcAft>
                <a:spcPts val="0"/>
              </a:spcAft>
              <a:buFont typeface="Wingdings 2"/>
              <a:buChar char=""/>
              <a:defRPr/>
            </a:pPr>
            <a:r>
              <a:rPr lang="en-US" sz="3200" dirty="0" smtClean="0"/>
              <a:t>Offer assistance with services:  </a:t>
            </a:r>
            <a:r>
              <a:rPr lang="en-US" sz="3200" i="1" dirty="0" smtClean="0">
                <a:solidFill>
                  <a:schemeClr val="accent1">
                    <a:lumMod val="75000"/>
                  </a:schemeClr>
                </a:solidFill>
              </a:rPr>
              <a:t>“Some of the Veterans I’ve met have found it helpful to talk with someone about their experiences.  The VA offers free counseling related to MST. Would it be okay if I give you information about our local MST Coordinator?  After talking with him/her about your options, you could decide if you wanted to take it any further.”</a:t>
            </a:r>
          </a:p>
          <a:p>
            <a:pPr marL="640080" lvl="1" eaLnBrk="1" fontAlgn="auto" hangingPunct="1">
              <a:spcAft>
                <a:spcPts val="0"/>
              </a:spcAft>
              <a:defRPr/>
            </a:pPr>
            <a:r>
              <a:rPr lang="en-US" sz="3200" dirty="0" smtClean="0"/>
              <a:t>Not everyone needs counseling: </a:t>
            </a:r>
            <a:r>
              <a:rPr lang="en-US" sz="3200" i="1" dirty="0" smtClean="0">
                <a:solidFill>
                  <a:schemeClr val="accent1">
                    <a:lumMod val="75000"/>
                  </a:schemeClr>
                </a:solidFill>
              </a:rPr>
              <a:t>“If you ever change your mind and want to speak to someone, just let me know.”</a:t>
            </a:r>
          </a:p>
          <a:p>
            <a:pPr marL="274320" indent="-274320">
              <a:buClr>
                <a:schemeClr val="accent3"/>
              </a:buClr>
              <a:buFont typeface="Wingdings 2"/>
              <a:buChar char=""/>
              <a:defRPr/>
            </a:pPr>
            <a:r>
              <a:rPr lang="en-US" dirty="0"/>
              <a:t> </a:t>
            </a:r>
            <a:r>
              <a:rPr lang="en-US" sz="3400" dirty="0"/>
              <a:t>Know who is available for help…</a:t>
            </a:r>
          </a:p>
          <a:p>
            <a:pPr marL="640080" lvl="1" indent="-246888">
              <a:buFont typeface="Wingdings 2"/>
              <a:buChar char=""/>
              <a:defRPr/>
            </a:pPr>
            <a:r>
              <a:rPr lang="en-US" sz="2900" dirty="0"/>
              <a:t>MST Coordinator</a:t>
            </a:r>
          </a:p>
          <a:p>
            <a:pPr marL="640080" lvl="1" indent="-246888">
              <a:buFont typeface="Wingdings 2"/>
              <a:buChar char=""/>
              <a:defRPr/>
            </a:pPr>
            <a:r>
              <a:rPr lang="en-US" sz="2900" dirty="0"/>
              <a:t>Primary Care Clinics</a:t>
            </a:r>
          </a:p>
          <a:p>
            <a:pPr marL="640080" lvl="1" indent="-246888">
              <a:buFont typeface="Wingdings 2"/>
              <a:buChar char=""/>
              <a:defRPr/>
            </a:pPr>
            <a:r>
              <a:rPr lang="en-US" sz="2900" dirty="0"/>
              <a:t>Mental Health Treatment</a:t>
            </a:r>
          </a:p>
          <a:p>
            <a:pPr marL="640080" lvl="1" indent="-246888">
              <a:buFont typeface="Wingdings 2"/>
              <a:buChar char=""/>
              <a:defRPr/>
            </a:pPr>
            <a:r>
              <a:rPr lang="en-US" sz="2900" dirty="0"/>
              <a:t>Emergency Department</a:t>
            </a:r>
          </a:p>
          <a:p>
            <a:pPr marL="240030">
              <a:defRPr/>
            </a:pPr>
            <a:endParaRPr lang="en-US" sz="3600" i="1" dirty="0" smtClean="0">
              <a:solidFill>
                <a:schemeClr val="accent1">
                  <a:lumMod val="75000"/>
                </a:schemeClr>
              </a:solidFill>
            </a:endParaRPr>
          </a:p>
          <a:p>
            <a:pPr marL="640080" lvl="1" eaLnBrk="1" fontAlgn="auto" hangingPunct="1">
              <a:spcAft>
                <a:spcPts val="0"/>
              </a:spcAft>
              <a:buFontTx/>
              <a:buNone/>
              <a:defRPr/>
            </a:pPr>
            <a:endParaRPr lang="en-US" sz="3200" i="1" dirty="0" smtClean="0">
              <a:solidFill>
                <a:srgbClr val="C4E884"/>
              </a:solidFill>
            </a:endParaRPr>
          </a:p>
          <a:p>
            <a:pPr eaLnBrk="1" fontAlgn="auto" hangingPunct="1">
              <a:spcBef>
                <a:spcPts val="0"/>
              </a:spcBef>
              <a:spcAft>
                <a:spcPts val="0"/>
              </a:spcAft>
              <a:buFontTx/>
              <a:buNone/>
              <a:defRPr/>
            </a:pPr>
            <a:endParaRPr lang="en-US" sz="2400" dirty="0" smtClean="0"/>
          </a:p>
        </p:txBody>
      </p:sp>
    </p:spTree>
    <p:extLst>
      <p:ext uri="{BB962C8B-B14F-4D97-AF65-F5344CB8AC3E}">
        <p14:creationId xmlns:p14="http://schemas.microsoft.com/office/powerpoint/2010/main" xmlns="" val="1743536394"/>
      </p:ext>
    </p:extLst>
  </p:cSld>
  <p:clrMapOvr>
    <a:masterClrMapping/>
  </p:clrMapOvr>
  <p:transition>
    <p:blinds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idx="4294967295"/>
          </p:nvPr>
        </p:nvSpPr>
        <p:spPr>
          <a:xfrm>
            <a:off x="152400" y="-304800"/>
            <a:ext cx="8229600" cy="1143000"/>
          </a:xfrm>
        </p:spPr>
        <p:txBody>
          <a:bodyPr>
            <a:normAutofit/>
          </a:bodyPr>
          <a:lstStyle/>
          <a:p>
            <a:pPr marL="54864" indent="0" eaLnBrk="1" fontAlgn="auto" hangingPunct="1">
              <a:spcAft>
                <a:spcPts val="0"/>
              </a:spcAft>
              <a:defRPr/>
            </a:pPr>
            <a:r>
              <a:rPr lang="en-US" dirty="0" smtClean="0">
                <a:solidFill>
                  <a:schemeClr val="tx2">
                    <a:tint val="100000"/>
                    <a:shade val="90000"/>
                    <a:satMod val="250000"/>
                    <a:alpha val="100000"/>
                  </a:schemeClr>
                </a:solidFill>
              </a:rPr>
              <a:t>Recovery is possible…</a:t>
            </a:r>
            <a:endParaRPr lang="en-US" b="1" dirty="0" smtClean="0">
              <a:solidFill>
                <a:schemeClr val="tx2">
                  <a:tint val="100000"/>
                  <a:shade val="90000"/>
                  <a:satMod val="250000"/>
                  <a:alpha val="100000"/>
                </a:schemeClr>
              </a:solidFill>
            </a:endParaRPr>
          </a:p>
        </p:txBody>
      </p:sp>
      <p:sp>
        <p:nvSpPr>
          <p:cNvPr id="162819" name="Rectangle 3"/>
          <p:cNvSpPr>
            <a:spLocks noGrp="1" noChangeArrowheads="1"/>
          </p:cNvSpPr>
          <p:nvPr>
            <p:ph type="body" idx="4294967295"/>
          </p:nvPr>
        </p:nvSpPr>
        <p:spPr>
          <a:xfrm>
            <a:off x="228600" y="762000"/>
            <a:ext cx="8305800" cy="3962400"/>
          </a:xfrm>
        </p:spPr>
        <p:txBody>
          <a:bodyPr>
            <a:normAutofit fontScale="85000" lnSpcReduction="20000"/>
          </a:bodyPr>
          <a:lstStyle/>
          <a:p>
            <a:pPr marL="640080" lvl="1" eaLnBrk="1" fontAlgn="auto" hangingPunct="1">
              <a:spcAft>
                <a:spcPts val="0"/>
              </a:spcAft>
              <a:buFontTx/>
              <a:buNone/>
              <a:defRPr/>
            </a:pPr>
            <a:endParaRPr lang="en-US" sz="3200" dirty="0">
              <a:solidFill>
                <a:schemeClr val="accent1">
                  <a:lumMod val="75000"/>
                </a:schemeClr>
              </a:solidFill>
            </a:endParaRPr>
          </a:p>
          <a:p>
            <a:pPr marL="640080" lvl="1" eaLnBrk="1" fontAlgn="auto" hangingPunct="1">
              <a:spcAft>
                <a:spcPts val="0"/>
              </a:spcAft>
              <a:buFontTx/>
              <a:buNone/>
              <a:defRPr/>
            </a:pPr>
            <a:r>
              <a:rPr lang="en-US" sz="3200" dirty="0" smtClean="0">
                <a:solidFill>
                  <a:schemeClr val="accent5">
                    <a:lumMod val="50000"/>
                  </a:schemeClr>
                </a:solidFill>
              </a:rPr>
              <a:t>VAMC’s across the country offer specialty PTSD and MST treatment services in a variety of settings.</a:t>
            </a:r>
          </a:p>
          <a:p>
            <a:pPr marL="640080" lvl="1" eaLnBrk="1" fontAlgn="auto" hangingPunct="1">
              <a:spcAft>
                <a:spcPts val="0"/>
              </a:spcAft>
              <a:buFontTx/>
              <a:buNone/>
              <a:defRPr/>
            </a:pPr>
            <a:r>
              <a:rPr lang="en-US" sz="3200" dirty="0" smtClean="0">
                <a:solidFill>
                  <a:schemeClr val="accent1">
                    <a:lumMod val="75000"/>
                  </a:schemeClr>
                </a:solidFill>
              </a:rPr>
              <a:t>-Outpatient mental health </a:t>
            </a:r>
          </a:p>
          <a:p>
            <a:pPr marL="640080" lvl="1" eaLnBrk="1" fontAlgn="auto" hangingPunct="1">
              <a:spcAft>
                <a:spcPts val="0"/>
              </a:spcAft>
              <a:buFontTx/>
              <a:buNone/>
              <a:defRPr/>
            </a:pPr>
            <a:r>
              <a:rPr lang="en-US" sz="3200" dirty="0">
                <a:solidFill>
                  <a:schemeClr val="accent1">
                    <a:lumMod val="75000"/>
                  </a:schemeClr>
                </a:solidFill>
              </a:rPr>
              <a:t>	</a:t>
            </a:r>
            <a:r>
              <a:rPr lang="en-US" sz="3200" dirty="0" smtClean="0">
                <a:solidFill>
                  <a:schemeClr val="accent1">
                    <a:lumMod val="75000"/>
                  </a:schemeClr>
                </a:solidFill>
              </a:rPr>
              <a:t>	-Individual and Group Counseling,       	Psychiatry</a:t>
            </a:r>
          </a:p>
          <a:p>
            <a:pPr lvl="1" eaLnBrk="1" fontAlgn="auto" hangingPunct="1">
              <a:spcAft>
                <a:spcPts val="0"/>
              </a:spcAft>
              <a:buFontTx/>
              <a:buChar char="-"/>
              <a:defRPr/>
            </a:pPr>
            <a:r>
              <a:rPr lang="en-US" sz="3200" dirty="0" smtClean="0">
                <a:solidFill>
                  <a:schemeClr val="accent1">
                    <a:lumMod val="75000"/>
                  </a:schemeClr>
                </a:solidFill>
              </a:rPr>
              <a:t>Residential treatment (Batavia, NY)</a:t>
            </a:r>
          </a:p>
          <a:p>
            <a:pPr lvl="1" eaLnBrk="1" fontAlgn="auto" hangingPunct="1">
              <a:spcAft>
                <a:spcPts val="0"/>
              </a:spcAft>
              <a:buFontTx/>
              <a:buChar char="-"/>
              <a:defRPr/>
            </a:pPr>
            <a:r>
              <a:rPr lang="en-US" sz="3200" dirty="0" smtClean="0">
                <a:solidFill>
                  <a:schemeClr val="accent1">
                    <a:lumMod val="75000"/>
                  </a:schemeClr>
                </a:solidFill>
              </a:rPr>
              <a:t>Inpatient treatment </a:t>
            </a:r>
          </a:p>
          <a:p>
            <a:pPr lvl="1" eaLnBrk="1" fontAlgn="auto" hangingPunct="1">
              <a:spcAft>
                <a:spcPts val="0"/>
              </a:spcAft>
              <a:buFontTx/>
              <a:buChar char="-"/>
              <a:defRPr/>
            </a:pPr>
            <a:r>
              <a:rPr lang="en-US" sz="3200" dirty="0" smtClean="0">
                <a:solidFill>
                  <a:schemeClr val="accent1">
                    <a:lumMod val="75000"/>
                  </a:schemeClr>
                </a:solidFill>
              </a:rPr>
              <a:t>Vet Centers</a:t>
            </a:r>
          </a:p>
          <a:p>
            <a:pPr marL="640080" lvl="1" eaLnBrk="1" fontAlgn="auto" hangingPunct="1">
              <a:spcAft>
                <a:spcPts val="0"/>
              </a:spcAft>
              <a:buFontTx/>
              <a:buNone/>
              <a:defRPr/>
            </a:pPr>
            <a:endParaRPr lang="en-US" sz="3200" i="1" dirty="0" smtClean="0">
              <a:solidFill>
                <a:srgbClr val="C4E884"/>
              </a:solidFill>
            </a:endParaRPr>
          </a:p>
          <a:p>
            <a:pPr eaLnBrk="1" fontAlgn="auto" hangingPunct="1">
              <a:spcBef>
                <a:spcPts val="0"/>
              </a:spcBef>
              <a:spcAft>
                <a:spcPts val="0"/>
              </a:spcAft>
              <a:buFontTx/>
              <a:buNone/>
              <a:defRPr/>
            </a:pPr>
            <a:endParaRPr lang="en-US" sz="2400" dirty="0" smtClean="0"/>
          </a:p>
        </p:txBody>
      </p:sp>
      <p:sp>
        <p:nvSpPr>
          <p:cNvPr id="4" name="Rectangle 3"/>
          <p:cNvSpPr/>
          <p:nvPr/>
        </p:nvSpPr>
        <p:spPr>
          <a:xfrm>
            <a:off x="315686" y="4694872"/>
            <a:ext cx="7696200" cy="1477328"/>
          </a:xfrm>
          <a:prstGeom prst="rect">
            <a:avLst/>
          </a:prstGeom>
        </p:spPr>
        <p:txBody>
          <a:bodyPr wrap="square">
            <a:spAutoFit/>
          </a:bodyPr>
          <a:lstStyle/>
          <a:p>
            <a:r>
              <a:rPr lang="en-US" u="sng" dirty="0" smtClean="0">
                <a:solidFill>
                  <a:srgbClr val="002060"/>
                </a:solidFill>
              </a:rPr>
              <a:t>WNY FY14 </a:t>
            </a:r>
            <a:r>
              <a:rPr lang="en-US" u="sng" dirty="0">
                <a:solidFill>
                  <a:srgbClr val="002060"/>
                </a:solidFill>
              </a:rPr>
              <a:t>data reports:</a:t>
            </a:r>
          </a:p>
          <a:p>
            <a:r>
              <a:rPr lang="en-US" dirty="0">
                <a:solidFill>
                  <a:srgbClr val="002060"/>
                </a:solidFill>
              </a:rPr>
              <a:t>-64.7% of female patients and 44.1% of male patients who screened positive for MST engaged in Mental Health treatment in WNY. </a:t>
            </a:r>
          </a:p>
          <a:p>
            <a:r>
              <a:rPr lang="en-US" dirty="0">
                <a:solidFill>
                  <a:srgbClr val="002060"/>
                </a:solidFill>
              </a:rPr>
              <a:t>-Data suggests a 6.3% increase in females and 7.1% increase in males receiving MST treatment from FY10 to FY14.</a:t>
            </a:r>
          </a:p>
        </p:txBody>
      </p:sp>
    </p:spTree>
    <p:extLst>
      <p:ext uri="{BB962C8B-B14F-4D97-AF65-F5344CB8AC3E}">
        <p14:creationId xmlns:p14="http://schemas.microsoft.com/office/powerpoint/2010/main" xmlns="" val="3125335214"/>
      </p:ext>
    </p:extLst>
  </p:cSld>
  <p:clrMapOvr>
    <a:masterClrMapping/>
  </p:clrMapOvr>
  <p:transition>
    <p:blinds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0" y="254000"/>
            <a:ext cx="8229600" cy="1143000"/>
          </a:xfrm>
          <a:prstGeom prst="rect">
            <a:avLst/>
          </a:prstGeom>
        </p:spPr>
        <p:txBody>
          <a:bodyPr vert="horz" anchor="b">
            <a:norm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marL="54864">
              <a:defRPr/>
            </a:pPr>
            <a:r>
              <a:rPr lang="en-US" dirty="0" smtClean="0">
                <a:solidFill>
                  <a:schemeClr val="tx2">
                    <a:tint val="100000"/>
                    <a:shade val="90000"/>
                    <a:satMod val="250000"/>
                    <a:alpha val="100000"/>
                  </a:schemeClr>
                </a:solidFill>
              </a:rPr>
              <a:t>WNY awareness efforts</a:t>
            </a:r>
            <a:endParaRPr lang="en-US" b="1" dirty="0" smtClean="0">
              <a:solidFill>
                <a:schemeClr val="tx2">
                  <a:tint val="100000"/>
                  <a:shade val="90000"/>
                  <a:satMod val="250000"/>
                  <a:alpha val="100000"/>
                </a:schemeClr>
              </a:solidFill>
            </a:endParaRPr>
          </a:p>
        </p:txBody>
      </p:sp>
      <p:sp>
        <p:nvSpPr>
          <p:cNvPr id="4" name="Rectangle 3"/>
          <p:cNvSpPr/>
          <p:nvPr/>
        </p:nvSpPr>
        <p:spPr>
          <a:xfrm>
            <a:off x="457200" y="1600200"/>
            <a:ext cx="7772400" cy="923330"/>
          </a:xfrm>
          <a:prstGeom prst="rect">
            <a:avLst/>
          </a:prstGeom>
        </p:spPr>
        <p:txBody>
          <a:bodyPr wrap="square">
            <a:spAutoFit/>
          </a:bodyPr>
          <a:lstStyle/>
          <a:p>
            <a:r>
              <a:rPr lang="en-US" dirty="0"/>
              <a:t>Every April, WNY hosts a “Clothesline Project” event to raise awareness about MST amongst Veterans and staff members. Over 100 shirts created by MST survivors are displayed.</a:t>
            </a:r>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85800" y="2667000"/>
            <a:ext cx="3657600" cy="2057400"/>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809066" y="2667000"/>
            <a:ext cx="3657600" cy="2057400"/>
          </a:xfrm>
          <a:prstGeom prst="rect">
            <a:avLst/>
          </a:prstGeom>
        </p:spPr>
      </p:pic>
      <p:sp>
        <p:nvSpPr>
          <p:cNvPr id="7" name="TextBox 6"/>
          <p:cNvSpPr txBox="1"/>
          <p:nvPr/>
        </p:nvSpPr>
        <p:spPr>
          <a:xfrm>
            <a:off x="762000" y="5421868"/>
            <a:ext cx="6781800" cy="369332"/>
          </a:xfrm>
          <a:prstGeom prst="rect">
            <a:avLst/>
          </a:prstGeom>
          <a:noFill/>
        </p:spPr>
        <p:txBody>
          <a:bodyPr wrap="square" rtlCol="0">
            <a:spAutoFit/>
          </a:bodyPr>
          <a:lstStyle/>
          <a:p>
            <a:r>
              <a:rPr lang="en-US" dirty="0" smtClean="0"/>
              <a:t>Join us on April 20</a:t>
            </a:r>
            <a:r>
              <a:rPr lang="en-US" baseline="30000" dirty="0" smtClean="0"/>
              <a:t>th</a:t>
            </a:r>
            <a:r>
              <a:rPr lang="en-US" dirty="0" smtClean="0"/>
              <a:t> at the Buffalo VAMC for the event! </a:t>
            </a:r>
            <a:r>
              <a:rPr lang="en-US" dirty="0" smtClean="0">
                <a:sym typeface="Wingdings" panose="05000000000000000000" pitchFamily="2" charset="2"/>
              </a:rPr>
              <a:t> </a:t>
            </a:r>
            <a:endParaRPr lang="en-US" dirty="0"/>
          </a:p>
        </p:txBody>
      </p:sp>
    </p:spTree>
    <p:extLst>
      <p:ext uri="{BB962C8B-B14F-4D97-AF65-F5344CB8AC3E}">
        <p14:creationId xmlns:p14="http://schemas.microsoft.com/office/powerpoint/2010/main" xmlns="" val="15476174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dirty="0" smtClean="0"/>
              <a:t>More Information</a:t>
            </a:r>
          </a:p>
        </p:txBody>
      </p:sp>
      <p:sp>
        <p:nvSpPr>
          <p:cNvPr id="24579" name="Rectangle 3"/>
          <p:cNvSpPr>
            <a:spLocks noGrp="1" noChangeArrowheads="1"/>
          </p:cNvSpPr>
          <p:nvPr>
            <p:ph sz="quarter" idx="1"/>
          </p:nvPr>
        </p:nvSpPr>
        <p:spPr/>
        <p:txBody>
          <a:bodyPr/>
          <a:lstStyle/>
          <a:p>
            <a:pPr eaLnBrk="1" hangingPunct="1"/>
            <a:r>
              <a:rPr lang="en-US" altLang="en-US" dirty="0" smtClean="0">
                <a:cs typeface="Arial" charset="0"/>
              </a:rPr>
              <a:t>VA Internet website</a:t>
            </a:r>
          </a:p>
          <a:p>
            <a:pPr lvl="1" eaLnBrk="1" hangingPunct="1"/>
            <a:r>
              <a:rPr lang="en-US" altLang="en-US" dirty="0" smtClean="0">
                <a:cs typeface="Arial" charset="0"/>
                <a:hlinkClick r:id="rId3"/>
              </a:rPr>
              <a:t>www.mentalhealth.va.gov/msthome.asp</a:t>
            </a:r>
            <a:r>
              <a:rPr lang="en-US" altLang="en-US" dirty="0" smtClean="0">
                <a:cs typeface="Arial" charset="0"/>
              </a:rPr>
              <a:t> </a:t>
            </a:r>
          </a:p>
          <a:p>
            <a:pPr lvl="1" eaLnBrk="1" hangingPunct="1"/>
            <a:r>
              <a:rPr lang="en-US" altLang="en-US" dirty="0" smtClean="0">
                <a:cs typeface="Arial" charset="0"/>
              </a:rPr>
              <a:t>Information for Veterans, public, family members</a:t>
            </a:r>
          </a:p>
          <a:p>
            <a:pPr lvl="1" eaLnBrk="1" hangingPunct="1"/>
            <a:endParaRPr lang="en-US" altLang="en-US" dirty="0" smtClean="0"/>
          </a:p>
        </p:txBody>
      </p:sp>
    </p:spTree>
    <p:extLst>
      <p:ext uri="{BB962C8B-B14F-4D97-AF65-F5344CB8AC3E}">
        <p14:creationId xmlns:p14="http://schemas.microsoft.com/office/powerpoint/2010/main" xmlns="" val="28602833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smtClean="0"/>
              <a:t>Questions/Comments</a:t>
            </a:r>
          </a:p>
        </p:txBody>
      </p:sp>
      <p:sp>
        <p:nvSpPr>
          <p:cNvPr id="25603" name="Rectangle 3"/>
          <p:cNvSpPr>
            <a:spLocks noGrp="1" noChangeArrowheads="1"/>
          </p:cNvSpPr>
          <p:nvPr>
            <p:ph sz="quarter" idx="1"/>
          </p:nvPr>
        </p:nvSpPr>
        <p:spPr/>
        <p:txBody>
          <a:bodyPr anchor="ctr"/>
          <a:lstStyle/>
          <a:p>
            <a:pPr eaLnBrk="1" hangingPunct="1"/>
            <a:r>
              <a:rPr lang="en-US" altLang="en-US" dirty="0" smtClean="0"/>
              <a:t>Questions or comments?</a:t>
            </a:r>
          </a:p>
          <a:p>
            <a:pPr eaLnBrk="1" hangingPunct="1"/>
            <a:endParaRPr lang="en-US" altLang="en-US" dirty="0" smtClean="0"/>
          </a:p>
          <a:p>
            <a:pPr eaLnBrk="1" hangingPunct="1"/>
            <a:r>
              <a:rPr lang="en-US" altLang="en-US" dirty="0" smtClean="0"/>
              <a:t>If you have further questions about MST or want assistance with a referral, please contact:</a:t>
            </a:r>
          </a:p>
          <a:p>
            <a:pPr lvl="1" eaLnBrk="1" hangingPunct="1"/>
            <a:r>
              <a:rPr lang="en-US" altLang="en-US" dirty="0" smtClean="0"/>
              <a:t>Rebecca Welch, LCSW</a:t>
            </a:r>
          </a:p>
          <a:p>
            <a:pPr lvl="2" eaLnBrk="1" hangingPunct="1"/>
            <a:r>
              <a:rPr lang="en-US" altLang="en-US" dirty="0" smtClean="0"/>
              <a:t>716-862-7452</a:t>
            </a:r>
          </a:p>
          <a:p>
            <a:pPr lvl="2" eaLnBrk="1" hangingPunct="1"/>
            <a:r>
              <a:rPr lang="en-US" altLang="en-US" dirty="0" smtClean="0">
                <a:hlinkClick r:id="rId2"/>
              </a:rPr>
              <a:t>Rebecca.Welch4@va.gov</a:t>
            </a:r>
            <a:endParaRPr lang="en-US" altLang="en-US" dirty="0" smtClean="0"/>
          </a:p>
        </p:txBody>
      </p:sp>
    </p:spTree>
    <p:extLst>
      <p:ext uri="{BB962C8B-B14F-4D97-AF65-F5344CB8AC3E}">
        <p14:creationId xmlns:p14="http://schemas.microsoft.com/office/powerpoint/2010/main" xmlns="" val="4574669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MST Video	</a:t>
            </a:r>
            <a:endParaRPr lang="en-US" dirty="0"/>
          </a:p>
        </p:txBody>
      </p:sp>
    </p:spTree>
    <p:extLst>
      <p:ext uri="{BB962C8B-B14F-4D97-AF65-F5344CB8AC3E}">
        <p14:creationId xmlns:p14="http://schemas.microsoft.com/office/powerpoint/2010/main" xmlns="" val="16394296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4864" indent="0" eaLnBrk="1" fontAlgn="auto" hangingPunct="1">
              <a:spcAft>
                <a:spcPts val="0"/>
              </a:spcAft>
              <a:defRPr/>
            </a:pPr>
            <a:r>
              <a:rPr lang="en-US" dirty="0" smtClean="0">
                <a:solidFill>
                  <a:schemeClr val="tx2">
                    <a:tint val="100000"/>
                    <a:shade val="90000"/>
                    <a:satMod val="250000"/>
                    <a:alpha val="100000"/>
                  </a:schemeClr>
                </a:solidFill>
              </a:rPr>
              <a:t>What is MST?</a:t>
            </a:r>
            <a:endParaRPr lang="en-US" dirty="0">
              <a:solidFill>
                <a:schemeClr val="tx2">
                  <a:tint val="100000"/>
                  <a:shade val="90000"/>
                  <a:satMod val="250000"/>
                  <a:alpha val="100000"/>
                </a:schemeClr>
              </a:solidFill>
            </a:endParaRPr>
          </a:p>
        </p:txBody>
      </p:sp>
      <p:sp>
        <p:nvSpPr>
          <p:cNvPr id="3" name="Content Placeholder 2"/>
          <p:cNvSpPr>
            <a:spLocks noGrp="1"/>
          </p:cNvSpPr>
          <p:nvPr>
            <p:ph sz="quarter" idx="1"/>
          </p:nvPr>
        </p:nvSpPr>
        <p:spPr>
          <a:xfrm>
            <a:off x="457200" y="1646238"/>
            <a:ext cx="8229600" cy="4906962"/>
          </a:xfrm>
        </p:spPr>
        <p:txBody>
          <a:bodyPr>
            <a:normAutofit/>
          </a:bodyPr>
          <a:lstStyle/>
          <a:p>
            <a:pPr eaLnBrk="1" fontAlgn="auto" hangingPunct="1">
              <a:spcBef>
                <a:spcPts val="0"/>
              </a:spcBef>
              <a:spcAft>
                <a:spcPts val="0"/>
              </a:spcAft>
              <a:buFont typeface="Wingdings 2"/>
              <a:buChar char=""/>
              <a:defRPr/>
            </a:pPr>
            <a:r>
              <a:rPr lang="en-US" sz="2400" dirty="0" smtClean="0"/>
              <a:t>VA’s definition of MST comes from U.S. Code. </a:t>
            </a:r>
            <a:r>
              <a:rPr lang="en-US" sz="2400" dirty="0"/>
              <a:t>I</a:t>
            </a:r>
            <a:r>
              <a:rPr lang="en-US" sz="2400" dirty="0" smtClean="0"/>
              <a:t>n general is </a:t>
            </a:r>
            <a:r>
              <a:rPr lang="en-US" sz="2400" dirty="0" smtClean="0">
                <a:solidFill>
                  <a:schemeClr val="accent1">
                    <a:lumMod val="75000"/>
                  </a:schemeClr>
                </a:solidFill>
              </a:rPr>
              <a:t>sexual assault or repeated, threatening sexual harassment </a:t>
            </a:r>
            <a:r>
              <a:rPr lang="en-US" sz="2400" dirty="0" smtClean="0"/>
              <a:t>that occurred during a Veteran’s military service.</a:t>
            </a:r>
          </a:p>
          <a:p>
            <a:pPr marL="640080" lvl="1" eaLnBrk="1" fontAlgn="auto" hangingPunct="1">
              <a:spcAft>
                <a:spcPts val="0"/>
              </a:spcAft>
              <a:defRPr/>
            </a:pPr>
            <a:r>
              <a:rPr lang="en-US" sz="2000" dirty="0" smtClean="0"/>
              <a:t>MST can occur on or off base, while a Veteran was on or off duty</a:t>
            </a:r>
          </a:p>
          <a:p>
            <a:pPr marL="640080" lvl="1" eaLnBrk="1" fontAlgn="auto" hangingPunct="1">
              <a:spcAft>
                <a:spcPts val="0"/>
              </a:spcAft>
              <a:defRPr/>
            </a:pPr>
            <a:r>
              <a:rPr lang="en-US" sz="2000" dirty="0" smtClean="0"/>
              <a:t>Perpetrators can be men or women, military personnel or civilians, Commanding Officers or subordinates, strangers, friends, or intimate partners</a:t>
            </a:r>
          </a:p>
          <a:p>
            <a:pPr marL="640080" lvl="1" eaLnBrk="1" fontAlgn="auto" hangingPunct="1">
              <a:spcAft>
                <a:spcPts val="0"/>
              </a:spcAft>
              <a:defRPr/>
            </a:pPr>
            <a:r>
              <a:rPr lang="en-US" sz="2000" dirty="0" smtClean="0"/>
              <a:t>Veterans from all eras of service have reported experiencing MST</a:t>
            </a:r>
          </a:p>
        </p:txBody>
      </p:sp>
    </p:spTree>
    <p:extLst>
      <p:ext uri="{BB962C8B-B14F-4D97-AF65-F5344CB8AC3E}">
        <p14:creationId xmlns:p14="http://schemas.microsoft.com/office/powerpoint/2010/main" xmlns="" val="1212918463"/>
      </p:ext>
    </p:extLst>
  </p:cSld>
  <p:clrMapOvr>
    <a:masterClrMapping/>
  </p:clrMapOvr>
  <p:transition>
    <p:blinds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1393" y="322764"/>
            <a:ext cx="8131343" cy="1143000"/>
          </a:xfrm>
        </p:spPr>
        <p:txBody>
          <a:bodyPr/>
          <a:lstStyle/>
          <a:p>
            <a:pPr marL="54864" eaLnBrk="1" fontAlgn="auto" hangingPunct="1">
              <a:spcAft>
                <a:spcPts val="0"/>
              </a:spcAft>
              <a:defRPr/>
            </a:pPr>
            <a:r>
              <a:rPr lang="en-US" dirty="0" smtClean="0"/>
              <a:t>How Common is MST?</a:t>
            </a:r>
            <a:endParaRPr lang="en-US" dirty="0"/>
          </a:p>
        </p:txBody>
      </p:sp>
      <p:sp>
        <p:nvSpPr>
          <p:cNvPr id="23557" name="Content Placeholder 5"/>
          <p:cNvSpPr>
            <a:spLocks noGrp="1"/>
          </p:cNvSpPr>
          <p:nvPr>
            <p:ph sz="quarter" idx="1"/>
          </p:nvPr>
        </p:nvSpPr>
        <p:spPr>
          <a:xfrm>
            <a:off x="554038" y="1668379"/>
            <a:ext cx="7988300" cy="4829175"/>
          </a:xfrm>
        </p:spPr>
        <p:txBody>
          <a:bodyPr>
            <a:normAutofit/>
          </a:bodyPr>
          <a:lstStyle/>
          <a:p>
            <a:pPr eaLnBrk="1" hangingPunct="1">
              <a:spcBef>
                <a:spcPct val="0"/>
              </a:spcBef>
              <a:buSzPct val="90000"/>
              <a:buFont typeface="Arial" charset="0"/>
              <a:buChar char="•"/>
            </a:pPr>
            <a:r>
              <a:rPr lang="en-US" sz="2400" dirty="0" smtClean="0"/>
              <a:t>This can be difficult to know, as sexual trauma is frequently underreported</a:t>
            </a:r>
          </a:p>
          <a:p>
            <a:pPr eaLnBrk="1" hangingPunct="1">
              <a:spcBef>
                <a:spcPct val="0"/>
              </a:spcBef>
              <a:buSzPct val="90000"/>
              <a:buFont typeface="Arial" charset="0"/>
              <a:buChar char="•"/>
            </a:pPr>
            <a:endParaRPr lang="en-US" sz="2400" dirty="0" smtClean="0"/>
          </a:p>
          <a:p>
            <a:pPr eaLnBrk="1" hangingPunct="1">
              <a:spcBef>
                <a:spcPct val="0"/>
              </a:spcBef>
              <a:buSzPct val="90000"/>
              <a:buFont typeface="Arial" charset="0"/>
              <a:buChar char="•"/>
            </a:pPr>
            <a:r>
              <a:rPr lang="en-US" sz="2400" dirty="0" smtClean="0"/>
              <a:t>About </a:t>
            </a:r>
            <a:r>
              <a:rPr lang="en-US" sz="2400" dirty="0" smtClean="0">
                <a:solidFill>
                  <a:schemeClr val="accent1">
                    <a:lumMod val="75000"/>
                  </a:schemeClr>
                </a:solidFill>
              </a:rPr>
              <a:t>1 in 4 women and 1 in 100 men </a:t>
            </a:r>
            <a:r>
              <a:rPr lang="en-US" sz="2400" dirty="0" smtClean="0"/>
              <a:t>have told their VHA healthcare provider that they experienced sexual trauma in the military.  </a:t>
            </a:r>
          </a:p>
          <a:p>
            <a:pPr eaLnBrk="1" hangingPunct="1">
              <a:spcBef>
                <a:spcPct val="0"/>
              </a:spcBef>
              <a:buSzPct val="90000"/>
              <a:buFont typeface="Arial" charset="0"/>
              <a:buChar char="•"/>
            </a:pPr>
            <a:endParaRPr lang="en-US" sz="2400" dirty="0" smtClean="0"/>
          </a:p>
          <a:p>
            <a:pPr eaLnBrk="1" hangingPunct="1">
              <a:spcBef>
                <a:spcPct val="0"/>
              </a:spcBef>
              <a:buSzPct val="90000"/>
              <a:buFont typeface="Arial" charset="0"/>
              <a:buChar char="•"/>
            </a:pPr>
            <a:r>
              <a:rPr lang="en-US" sz="2400" dirty="0" smtClean="0"/>
              <a:t>Although women experience MST in higher proportions than do men, because of the large number of men in the military </a:t>
            </a:r>
            <a:r>
              <a:rPr lang="en-US" sz="2400" dirty="0" smtClean="0">
                <a:solidFill>
                  <a:schemeClr val="accent1">
                    <a:lumMod val="75000"/>
                  </a:schemeClr>
                </a:solidFill>
              </a:rPr>
              <a:t>there are significant numbers of men </a:t>
            </a:r>
            <a:r>
              <a:rPr lang="en-US" sz="2400" u="sng" dirty="0" smtClean="0">
                <a:solidFill>
                  <a:schemeClr val="accent1">
                    <a:lumMod val="75000"/>
                  </a:schemeClr>
                </a:solidFill>
              </a:rPr>
              <a:t>and</a:t>
            </a:r>
            <a:r>
              <a:rPr lang="en-US" sz="2400" dirty="0" smtClean="0">
                <a:solidFill>
                  <a:schemeClr val="accent1">
                    <a:lumMod val="75000"/>
                  </a:schemeClr>
                </a:solidFill>
              </a:rPr>
              <a:t> women </a:t>
            </a:r>
            <a:r>
              <a:rPr lang="en-US" sz="2400" dirty="0" smtClean="0"/>
              <a:t>seen in VA who have experienced MST.</a:t>
            </a:r>
          </a:p>
          <a:p>
            <a:pPr eaLnBrk="1" hangingPunct="1">
              <a:spcBef>
                <a:spcPct val="0"/>
              </a:spcBef>
              <a:buFont typeface="Wingdings 2" pitchFamily="18" charset="2"/>
              <a:buChar char=""/>
            </a:pPr>
            <a:endParaRPr lang="en-US" dirty="0" smtClean="0"/>
          </a:p>
        </p:txBody>
      </p:sp>
      <p:sp>
        <p:nvSpPr>
          <p:cNvPr id="23558" name="Slide Number Placeholder 5"/>
          <p:cNvSpPr>
            <a:spLocks noGrp="1"/>
          </p:cNvSpPr>
          <p:nvPr>
            <p:ph type="sldNum" sz="quarter" idx="15"/>
          </p:nvPr>
        </p:nvSpPr>
        <p:spPr bwMode="auto">
          <a:xfrm>
            <a:off x="8445500" y="6159500"/>
            <a:ext cx="685800" cy="6223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E58CAA20-6C33-4623-88B4-D9FD64CED012}" type="slidenum">
              <a:rPr lang="en-US" sz="1400" smtClean="0">
                <a:latin typeface="Arial" charset="0"/>
              </a:rPr>
              <a:pPr fontAlgn="base">
                <a:spcBef>
                  <a:spcPct val="0"/>
                </a:spcBef>
                <a:spcAft>
                  <a:spcPct val="0"/>
                </a:spcAft>
              </a:pPr>
              <a:t>4</a:t>
            </a:fld>
            <a:endParaRPr lang="en-US" sz="1400" smtClean="0">
              <a:latin typeface="Arial" charset="0"/>
            </a:endParaRPr>
          </a:p>
        </p:txBody>
      </p:sp>
    </p:spTree>
    <p:extLst>
      <p:ext uri="{BB962C8B-B14F-4D97-AF65-F5344CB8AC3E}">
        <p14:creationId xmlns:p14="http://schemas.microsoft.com/office/powerpoint/2010/main" xmlns="" val="22235732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VA’s Response to MST</a:t>
            </a:r>
            <a:endParaRPr lang="en-US" dirty="0"/>
          </a:p>
        </p:txBody>
      </p:sp>
      <p:sp>
        <p:nvSpPr>
          <p:cNvPr id="18435" name="Content Placeholder 2"/>
          <p:cNvSpPr>
            <a:spLocks noGrp="1"/>
          </p:cNvSpPr>
          <p:nvPr>
            <p:ph sz="quarter" idx="1"/>
          </p:nvPr>
        </p:nvSpPr>
        <p:spPr>
          <a:xfrm>
            <a:off x="762000" y="1733551"/>
            <a:ext cx="7372555" cy="5124450"/>
          </a:xfrm>
        </p:spPr>
        <p:txBody>
          <a:bodyPr>
            <a:normAutofit fontScale="92500" lnSpcReduction="20000"/>
          </a:bodyPr>
          <a:lstStyle/>
          <a:p>
            <a:pPr eaLnBrk="1" hangingPunct="1"/>
            <a:r>
              <a:rPr lang="en-US" sz="3100" dirty="0" smtClean="0"/>
              <a:t>VA is legally mandated to provide treatment for conditions related to MST, provide staff with training on MST, and engage in outreach to Veterans about services available</a:t>
            </a:r>
          </a:p>
          <a:p>
            <a:pPr eaLnBrk="1" hangingPunct="1"/>
            <a:r>
              <a:rPr lang="en-US" sz="3100" dirty="0" smtClean="0"/>
              <a:t>VA has also established national policy:</a:t>
            </a:r>
          </a:p>
          <a:p>
            <a:pPr lvl="1" eaLnBrk="1" hangingPunct="1"/>
            <a:r>
              <a:rPr lang="en-US" sz="3100" dirty="0" smtClean="0"/>
              <a:t> </a:t>
            </a:r>
            <a:r>
              <a:rPr lang="en-US" sz="2800" dirty="0" smtClean="0"/>
              <a:t>All Veterans seeking VHA care must be screened for MST</a:t>
            </a:r>
          </a:p>
          <a:p>
            <a:pPr lvl="1" eaLnBrk="1" hangingPunct="1"/>
            <a:r>
              <a:rPr lang="en-US" sz="2800" dirty="0" smtClean="0"/>
              <a:t>All treatment (including medications) for physical and mental conditions related to MST is free, with no limit on duration</a:t>
            </a:r>
          </a:p>
          <a:p>
            <a:pPr lvl="1" eaLnBrk="1" hangingPunct="1"/>
            <a:r>
              <a:rPr lang="en-US" sz="2800" dirty="0" smtClean="0"/>
              <a:t>Every facility must have a designated MST Coordinator to serve as a point person for MST issues at the facility</a:t>
            </a:r>
          </a:p>
          <a:p>
            <a:pPr lvl="1" eaLnBrk="1" hangingPunct="1"/>
            <a:endParaRPr lang="en-US" sz="2400" dirty="0" smtClean="0"/>
          </a:p>
          <a:p>
            <a:pPr eaLnBrk="1" hangingPunct="1"/>
            <a:endParaRPr lang="en-US" dirty="0" smtClean="0"/>
          </a:p>
          <a:p>
            <a:pPr eaLnBrk="1" hangingPunct="1"/>
            <a:endParaRPr lang="en-US" dirty="0" smtClean="0"/>
          </a:p>
        </p:txBody>
      </p:sp>
    </p:spTree>
    <p:extLst>
      <p:ext uri="{BB962C8B-B14F-4D97-AF65-F5344CB8AC3E}">
        <p14:creationId xmlns:p14="http://schemas.microsoft.com/office/powerpoint/2010/main" xmlns="" val="3756104810"/>
      </p:ext>
    </p:extLst>
  </p:cSld>
  <p:clrMapOvr>
    <a:masterClrMapping/>
  </p:clrMapOvr>
  <p:transition>
    <p:blinds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77838" y="247650"/>
            <a:ext cx="8208962" cy="971550"/>
          </a:xfrm>
        </p:spPr>
        <p:txBody>
          <a:bodyPr/>
          <a:lstStyle/>
          <a:p>
            <a:pPr algn="ctr"/>
            <a:r>
              <a:rPr lang="en-US" altLang="en-US" dirty="0" smtClean="0"/>
              <a:t>What is the Impact of MST?</a:t>
            </a:r>
          </a:p>
        </p:txBody>
      </p:sp>
      <p:sp>
        <p:nvSpPr>
          <p:cNvPr id="18435" name="Rectangle 3"/>
          <p:cNvSpPr>
            <a:spLocks noGrp="1" noChangeArrowheads="1"/>
          </p:cNvSpPr>
          <p:nvPr>
            <p:ph sz="quarter" idx="1"/>
          </p:nvPr>
        </p:nvSpPr>
        <p:spPr>
          <a:xfrm>
            <a:off x="457200" y="1447800"/>
            <a:ext cx="7467600" cy="4873752"/>
          </a:xfrm>
        </p:spPr>
        <p:txBody>
          <a:bodyPr>
            <a:normAutofit lnSpcReduction="10000"/>
          </a:bodyPr>
          <a:lstStyle/>
          <a:p>
            <a:r>
              <a:rPr lang="en-US" altLang="en-US" sz="2800" dirty="0" smtClean="0"/>
              <a:t>There is no </a:t>
            </a:r>
            <a:r>
              <a:rPr lang="en-US" altLang="en-US" sz="2800" i="1" dirty="0" smtClean="0"/>
              <a:t>one</a:t>
            </a:r>
            <a:r>
              <a:rPr lang="en-US" altLang="en-US" sz="2800" dirty="0" smtClean="0"/>
              <a:t> way that Veterans respond to MST</a:t>
            </a:r>
          </a:p>
          <a:p>
            <a:pPr lvl="1"/>
            <a:r>
              <a:rPr lang="en-US" altLang="en-US" sz="2200" dirty="0" smtClean="0"/>
              <a:t>Many cope quite well and recover without professional help</a:t>
            </a:r>
          </a:p>
          <a:p>
            <a:pPr lvl="1"/>
            <a:r>
              <a:rPr lang="en-US" altLang="en-US" sz="2200" dirty="0" smtClean="0"/>
              <a:t>Some continue to have difficulties at times or strong reactions to certain situations</a:t>
            </a:r>
          </a:p>
          <a:p>
            <a:pPr lvl="1"/>
            <a:r>
              <a:rPr lang="en-US" altLang="en-US" sz="2200" dirty="0" smtClean="0"/>
              <a:t>Some experience more profound or longer-term problems</a:t>
            </a:r>
          </a:p>
          <a:p>
            <a:pPr lvl="2"/>
            <a:r>
              <a:rPr lang="en-US" altLang="en-US" sz="2200" dirty="0" smtClean="0"/>
              <a:t>May be particularly likely for Veterans with multiple traumas</a:t>
            </a:r>
          </a:p>
          <a:p>
            <a:r>
              <a:rPr lang="en-US" altLang="en-US" sz="3000" dirty="0" smtClean="0"/>
              <a:t>People are remarkably resilient after experiencing trauma</a:t>
            </a:r>
            <a:endParaRPr lang="en-US" altLang="en-US" sz="2500" dirty="0" smtClean="0"/>
          </a:p>
        </p:txBody>
      </p:sp>
    </p:spTree>
    <p:extLst>
      <p:ext uri="{BB962C8B-B14F-4D97-AF65-F5344CB8AC3E}">
        <p14:creationId xmlns:p14="http://schemas.microsoft.com/office/powerpoint/2010/main" xmlns="" val="146511616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0"/>
            <a:ext cx="7467600" cy="1143000"/>
          </a:xfrm>
        </p:spPr>
        <p:txBody>
          <a:bodyPr/>
          <a:lstStyle/>
          <a:p>
            <a:pPr algn="ctr" eaLnBrk="1" hangingPunct="1"/>
            <a:r>
              <a:rPr lang="en-US" altLang="en-US" dirty="0" smtClean="0"/>
              <a:t>What are Some Effects of MST?</a:t>
            </a:r>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xmlns="" val="1316888193"/>
              </p:ext>
            </p:extLst>
          </p:nvPr>
        </p:nvGraphicFramePr>
        <p:xfrm>
          <a:off x="293914" y="1447800"/>
          <a:ext cx="8458200" cy="4419600"/>
        </p:xfrm>
        <a:graphic>
          <a:graphicData uri="http://schemas.openxmlformats.org/drawingml/2006/table">
            <a:tbl>
              <a:tblPr firstRow="1" bandRow="1">
                <a:tableStyleId>{F5AB1C69-6EDB-4FF4-983F-18BD219EF322}</a:tableStyleId>
              </a:tblPr>
              <a:tblGrid>
                <a:gridCol w="2768600"/>
                <a:gridCol w="2870200"/>
                <a:gridCol w="2819400"/>
              </a:tblGrid>
              <a:tr h="883246">
                <a:tc>
                  <a:txBody>
                    <a:bodyPr/>
                    <a:lstStyle/>
                    <a:p>
                      <a:pPr algn="l"/>
                      <a:r>
                        <a:rPr lang="en-US" sz="2600" u="sng" dirty="0" smtClean="0">
                          <a:solidFill>
                            <a:schemeClr val="tx1"/>
                          </a:solidFill>
                        </a:rPr>
                        <a:t>Mental Health</a:t>
                      </a:r>
                      <a:endParaRPr lang="en-US" sz="2600" u="sng" dirty="0">
                        <a:solidFill>
                          <a:schemeClr val="tx1"/>
                        </a:solidFill>
                      </a:endParaRPr>
                    </a:p>
                  </a:txBody>
                  <a:tcPr marT="45723" marB="45723">
                    <a:noFill/>
                  </a:tcPr>
                </a:tc>
                <a:tc>
                  <a:txBody>
                    <a:bodyPr/>
                    <a:lstStyle/>
                    <a:p>
                      <a:pPr algn="l"/>
                      <a:r>
                        <a:rPr lang="en-US" sz="2600" u="sng" dirty="0" smtClean="0">
                          <a:solidFill>
                            <a:schemeClr val="tx1"/>
                          </a:solidFill>
                        </a:rPr>
                        <a:t>Physical Health</a:t>
                      </a:r>
                      <a:endParaRPr lang="en-US" sz="2600" u="sng" dirty="0">
                        <a:solidFill>
                          <a:schemeClr val="tx1"/>
                        </a:solidFill>
                      </a:endParaRPr>
                    </a:p>
                  </a:txBody>
                  <a:tcPr marT="45723" marB="45723">
                    <a:noFill/>
                  </a:tcPr>
                </a:tc>
                <a:tc>
                  <a:txBody>
                    <a:bodyPr/>
                    <a:lstStyle/>
                    <a:p>
                      <a:pPr algn="l"/>
                      <a:r>
                        <a:rPr lang="en-US" sz="2600" u="sng" dirty="0" smtClean="0">
                          <a:solidFill>
                            <a:schemeClr val="tx1"/>
                          </a:solidFill>
                        </a:rPr>
                        <a:t>Psychosocial</a:t>
                      </a:r>
                      <a:endParaRPr lang="en-US" sz="2600" u="sng" dirty="0">
                        <a:solidFill>
                          <a:schemeClr val="tx1"/>
                        </a:solidFill>
                      </a:endParaRPr>
                    </a:p>
                  </a:txBody>
                  <a:tcPr marT="45723" marB="45723">
                    <a:noFill/>
                  </a:tcPr>
                </a:tc>
              </a:tr>
              <a:tr h="1279181">
                <a:tc>
                  <a:txBody>
                    <a:bodyPr/>
                    <a:lstStyle/>
                    <a:p>
                      <a:pPr algn="l">
                        <a:buFont typeface="Arial" pitchFamily="34" charset="0"/>
                        <a:buChar char="•"/>
                      </a:pPr>
                      <a:r>
                        <a:rPr lang="en-US" sz="2600" dirty="0" smtClean="0"/>
                        <a:t> Post-traumatic stress disorder</a:t>
                      </a:r>
                      <a:endParaRPr lang="en-US" sz="2600" dirty="0"/>
                    </a:p>
                  </a:txBody>
                  <a:tcPr marT="45723" marB="45723">
                    <a:noFill/>
                  </a:tcPr>
                </a:tc>
                <a:tc>
                  <a:txBody>
                    <a:bodyPr/>
                    <a:lstStyle/>
                    <a:p>
                      <a:pPr algn="l">
                        <a:buFont typeface="Arial" pitchFamily="34" charset="0"/>
                        <a:buChar char="•"/>
                      </a:pPr>
                      <a:r>
                        <a:rPr lang="en-US" sz="2600" dirty="0" smtClean="0"/>
                        <a:t>Gastrointestinal problems </a:t>
                      </a:r>
                    </a:p>
                  </a:txBody>
                  <a:tcPr marT="45723" marB="45723">
                    <a:noFill/>
                  </a:tcPr>
                </a:tc>
                <a:tc>
                  <a:txBody>
                    <a:bodyPr/>
                    <a:lstStyle/>
                    <a:p>
                      <a:pPr algn="l">
                        <a:buFont typeface="Arial" pitchFamily="34" charset="0"/>
                        <a:buChar char="•"/>
                      </a:pPr>
                      <a:r>
                        <a:rPr lang="en-US" sz="2600" dirty="0" smtClean="0"/>
                        <a:t> Unemployment</a:t>
                      </a:r>
                      <a:endParaRPr lang="en-US" sz="2600" dirty="0"/>
                    </a:p>
                  </a:txBody>
                  <a:tcPr marT="45723" marB="45723">
                    <a:noFill/>
                  </a:tcPr>
                </a:tc>
              </a:tr>
              <a:tr h="989905">
                <a:tc>
                  <a:txBody>
                    <a:bodyPr/>
                    <a:lstStyle/>
                    <a:p>
                      <a:pPr algn="l">
                        <a:buFont typeface="Arial" pitchFamily="34" charset="0"/>
                        <a:buChar char="•"/>
                      </a:pPr>
                      <a:r>
                        <a:rPr lang="en-US" sz="2600" dirty="0" smtClean="0"/>
                        <a:t> Depression</a:t>
                      </a:r>
                      <a:endParaRPr lang="en-US" sz="2600" dirty="0"/>
                    </a:p>
                  </a:txBody>
                  <a:tcPr marT="45723" marB="45723">
                    <a:noFill/>
                  </a:tcPr>
                </a:tc>
                <a:tc>
                  <a:txBody>
                    <a:bodyPr/>
                    <a:lstStyle/>
                    <a:p>
                      <a:pPr algn="l">
                        <a:buFont typeface="Arial" pitchFamily="34" charset="0"/>
                        <a:buChar char="•"/>
                      </a:pPr>
                      <a:r>
                        <a:rPr lang="en-US" sz="2600" dirty="0" smtClean="0"/>
                        <a:t> Headaches,</a:t>
                      </a:r>
                      <a:r>
                        <a:rPr lang="en-US" sz="2600" baseline="0" dirty="0" smtClean="0"/>
                        <a:t> </a:t>
                      </a:r>
                      <a:r>
                        <a:rPr lang="en-US" sz="2600" dirty="0" smtClean="0"/>
                        <a:t>Chronic pain</a:t>
                      </a:r>
                    </a:p>
                  </a:txBody>
                  <a:tcPr marT="45723" marB="45723">
                    <a:noFill/>
                  </a:tcPr>
                </a:tc>
                <a:tc>
                  <a:txBody>
                    <a:bodyPr/>
                    <a:lstStyle/>
                    <a:p>
                      <a:pPr algn="l">
                        <a:buFont typeface="Arial" pitchFamily="34" charset="0"/>
                        <a:buChar char="•"/>
                      </a:pPr>
                      <a:r>
                        <a:rPr lang="en-US" sz="2600" dirty="0" smtClean="0"/>
                        <a:t> Relationship problems</a:t>
                      </a:r>
                    </a:p>
                  </a:txBody>
                  <a:tcPr marT="45723" marB="45723">
                    <a:noFill/>
                  </a:tcPr>
                </a:tc>
              </a:tr>
              <a:tr h="1267268">
                <a:tc>
                  <a:txBody>
                    <a:bodyPr/>
                    <a:lstStyle/>
                    <a:p>
                      <a:pPr marL="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600" dirty="0" smtClean="0"/>
                        <a:t> Substance use disorders</a:t>
                      </a:r>
                    </a:p>
                  </a:txBody>
                  <a:tcPr marT="45723" marB="45723">
                    <a:noFill/>
                  </a:tcPr>
                </a:tc>
                <a:tc>
                  <a:txBody>
                    <a:bodyPr/>
                    <a:lstStyle/>
                    <a:p>
                      <a:pPr marL="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600" dirty="0" smtClean="0"/>
                        <a:t> Sexual dysfunction</a:t>
                      </a:r>
                    </a:p>
                  </a:txBody>
                  <a:tcPr marT="45723" marB="45723">
                    <a:noFill/>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600" dirty="0" smtClean="0"/>
                        <a:t> Spirituality issues</a:t>
                      </a:r>
                      <a:endParaRPr lang="en-US" sz="2600" dirty="0"/>
                    </a:p>
                  </a:txBody>
                  <a:tcPr marT="45723" marB="45723">
                    <a:noFill/>
                  </a:tcPr>
                </a:tc>
              </a:tr>
            </a:tbl>
          </a:graphicData>
        </a:graphic>
      </p:graphicFrame>
      <p:sp>
        <p:nvSpPr>
          <p:cNvPr id="19481" name="TextBox 3"/>
          <p:cNvSpPr txBox="1">
            <a:spLocks noChangeArrowheads="1"/>
          </p:cNvSpPr>
          <p:nvPr/>
        </p:nvSpPr>
        <p:spPr bwMode="auto">
          <a:xfrm>
            <a:off x="304800" y="6056313"/>
            <a:ext cx="716280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457200" indent="-457200" eaLnBrk="0" hangingPunct="0">
              <a:spcBef>
                <a:spcPct val="20000"/>
              </a:spcBef>
              <a:buClr>
                <a:srgbClr val="0BD0D9"/>
              </a:buClr>
              <a:buSzPct val="95000"/>
              <a:buFont typeface="Wingdings 2" pitchFamily="18" charset="2"/>
              <a:buChar char=""/>
              <a:defRPr sz="2600">
                <a:solidFill>
                  <a:schemeClr val="tx1"/>
                </a:solidFill>
                <a:latin typeface="Constantia" pitchFamily="18" charset="0"/>
              </a:defRPr>
            </a:lvl1pPr>
            <a:lvl2pPr marL="742950" indent="-285750" eaLnBrk="0" hangingPunct="0">
              <a:spcBef>
                <a:spcPct val="20000"/>
              </a:spcBef>
              <a:buClr>
                <a:schemeClr val="accent1"/>
              </a:buClr>
              <a:buSzPct val="85000"/>
              <a:buFont typeface="Wingdings 2" pitchFamily="18" charset="2"/>
              <a:buChar char=""/>
              <a:defRPr sz="2400">
                <a:solidFill>
                  <a:schemeClr val="tx1"/>
                </a:solidFill>
                <a:latin typeface="Constantia" pitchFamily="18" charset="0"/>
              </a:defRPr>
            </a:lvl2pPr>
            <a:lvl3pPr marL="1143000" indent="-228600" eaLnBrk="0" hangingPunct="0">
              <a:spcBef>
                <a:spcPct val="20000"/>
              </a:spcBef>
              <a:buClr>
                <a:schemeClr val="accent2"/>
              </a:buClr>
              <a:buSzPct val="70000"/>
              <a:buFont typeface="Wingdings 2" pitchFamily="18" charset="2"/>
              <a:buChar char=""/>
              <a:defRPr sz="2100">
                <a:solidFill>
                  <a:schemeClr val="tx1"/>
                </a:solidFill>
                <a:latin typeface="Constantia" pitchFamily="18" charset="0"/>
              </a:defRPr>
            </a:lvl3pPr>
            <a:lvl4pPr marL="1600200" indent="-228600" eaLnBrk="0" hangingPunct="0">
              <a:spcBef>
                <a:spcPct val="20000"/>
              </a:spcBef>
              <a:buClr>
                <a:srgbClr val="0BD0D9"/>
              </a:buClr>
              <a:buSzPct val="65000"/>
              <a:buFont typeface="Wingdings 2" pitchFamily="18" charset="2"/>
              <a:buChar char=""/>
              <a:defRPr sz="2000">
                <a:solidFill>
                  <a:schemeClr val="tx1"/>
                </a:solidFill>
                <a:latin typeface="Constantia" pitchFamily="18" charset="0"/>
              </a:defRPr>
            </a:lvl4pPr>
            <a:lvl5pPr marL="2057400" indent="-228600" eaLnBrk="0" hangingPunct="0">
              <a:spcBef>
                <a:spcPct val="20000"/>
              </a:spcBef>
              <a:buClr>
                <a:srgbClr val="10CF9B"/>
              </a:buClr>
              <a:buSzPct val="65000"/>
              <a:buFont typeface="Wingdings 2" pitchFamily="18" charset="2"/>
              <a:buChar char=""/>
              <a:defRPr sz="2000">
                <a:solidFill>
                  <a:schemeClr val="tx1"/>
                </a:solidFill>
                <a:latin typeface="Constantia" pitchFamily="18" charset="0"/>
              </a:defRPr>
            </a:lvl5pPr>
            <a:lvl6pPr marL="25146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6pPr>
            <a:lvl7pPr marL="29718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7pPr>
            <a:lvl8pPr marL="34290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8pPr>
            <a:lvl9pPr marL="38862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9pPr>
          </a:lstStyle>
          <a:p>
            <a:pPr>
              <a:buClr>
                <a:srgbClr val="53548A"/>
              </a:buClr>
              <a:buSzPct val="150000"/>
              <a:buFontTx/>
              <a:buNone/>
            </a:pPr>
            <a:r>
              <a:rPr lang="en-US" altLang="en-US" sz="1600" i="1">
                <a:latin typeface="Tahoma" pitchFamily="34" charset="0"/>
              </a:rPr>
              <a:t>(MST Support Team; Kimerling et al., 2011)</a:t>
            </a:r>
            <a:endParaRPr lang="en-US" altLang="en-US" sz="1600">
              <a:latin typeface="Arial" charset="0"/>
            </a:endParaRPr>
          </a:p>
        </p:txBody>
      </p:sp>
    </p:spTree>
    <p:extLst>
      <p:ext uri="{BB962C8B-B14F-4D97-AF65-F5344CB8AC3E}">
        <p14:creationId xmlns:p14="http://schemas.microsoft.com/office/powerpoint/2010/main" xmlns="" val="1519430370"/>
      </p:ext>
    </p:extLst>
  </p:cSld>
  <p:clrMapOvr>
    <a:masterClrMapping/>
  </p:clrMapOvr>
  <p:transition>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en-US" smtClean="0"/>
              <a:t>What Can You Do?</a:t>
            </a:r>
          </a:p>
        </p:txBody>
      </p:sp>
      <p:sp>
        <p:nvSpPr>
          <p:cNvPr id="3" name="Content Placeholder 2"/>
          <p:cNvSpPr>
            <a:spLocks noGrp="1"/>
          </p:cNvSpPr>
          <p:nvPr>
            <p:ph sz="quarter" idx="1"/>
          </p:nvPr>
        </p:nvSpPr>
        <p:spPr/>
        <p:txBody>
          <a:bodyPr>
            <a:normAutofit/>
          </a:bodyPr>
          <a:lstStyle/>
          <a:p>
            <a:pPr marL="274320" indent="-274320" eaLnBrk="1" fontAlgn="auto" hangingPunct="1">
              <a:spcAft>
                <a:spcPts val="0"/>
              </a:spcAft>
              <a:buClr>
                <a:schemeClr val="accent3"/>
              </a:buClr>
              <a:buFont typeface="Wingdings 2"/>
              <a:buChar char=""/>
              <a:defRPr/>
            </a:pPr>
            <a:r>
              <a:rPr lang="en-US" dirty="0" smtClean="0"/>
              <a:t>Maintain awareness of the issue</a:t>
            </a:r>
          </a:p>
          <a:p>
            <a:pPr marL="274320" indent="-274320" eaLnBrk="1" fontAlgn="auto" hangingPunct="1">
              <a:spcAft>
                <a:spcPts val="0"/>
              </a:spcAft>
              <a:buClr>
                <a:schemeClr val="accent3"/>
              </a:buClr>
              <a:buFont typeface="Wingdings 2"/>
              <a:buChar char=""/>
              <a:defRPr/>
            </a:pPr>
            <a:r>
              <a:rPr lang="en-US" dirty="0" smtClean="0"/>
              <a:t>Convey that you and others care about MST</a:t>
            </a:r>
          </a:p>
          <a:p>
            <a:pPr marL="274320" indent="-274320" eaLnBrk="1" fontAlgn="auto" hangingPunct="1">
              <a:spcAft>
                <a:spcPts val="0"/>
              </a:spcAft>
              <a:buClr>
                <a:schemeClr val="accent3"/>
              </a:buClr>
              <a:buFont typeface="Wingdings 2"/>
              <a:buChar char=""/>
              <a:defRPr/>
            </a:pPr>
            <a:r>
              <a:rPr lang="en-US" dirty="0" smtClean="0"/>
              <a:t>Allow the person to maintain confidentiality with you regarding their experience, if they disclose to you</a:t>
            </a:r>
          </a:p>
        </p:txBody>
      </p:sp>
    </p:spTree>
    <p:extLst>
      <p:ext uri="{BB962C8B-B14F-4D97-AF65-F5344CB8AC3E}">
        <p14:creationId xmlns:p14="http://schemas.microsoft.com/office/powerpoint/2010/main" xmlns="" val="39629026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76200"/>
            <a:ext cx="7467600" cy="1143000"/>
          </a:xfrm>
        </p:spPr>
        <p:txBody>
          <a:bodyPr/>
          <a:lstStyle/>
          <a:p>
            <a:r>
              <a:rPr lang="en-US" altLang="en-US" dirty="0" smtClean="0"/>
              <a:t>What Can You Do?</a:t>
            </a:r>
          </a:p>
        </p:txBody>
      </p:sp>
      <p:sp>
        <p:nvSpPr>
          <p:cNvPr id="22531" name="Content Placeholder 2"/>
          <p:cNvSpPr>
            <a:spLocks noGrp="1"/>
          </p:cNvSpPr>
          <p:nvPr>
            <p:ph sz="quarter" idx="1"/>
          </p:nvPr>
        </p:nvSpPr>
        <p:spPr>
          <a:xfrm>
            <a:off x="228600" y="1066800"/>
            <a:ext cx="8229600" cy="4525963"/>
          </a:xfrm>
        </p:spPr>
        <p:txBody>
          <a:bodyPr>
            <a:normAutofit/>
          </a:bodyPr>
          <a:lstStyle/>
          <a:p>
            <a:r>
              <a:rPr lang="en-US" altLang="en-US" dirty="0" smtClean="0"/>
              <a:t>Respond Supportively</a:t>
            </a:r>
          </a:p>
          <a:p>
            <a:pPr lvl="1" eaLnBrk="1" hangingPunct="1">
              <a:buClr>
                <a:srgbClr val="0F6FC6"/>
              </a:buClr>
            </a:pPr>
            <a:r>
              <a:rPr lang="en-US" altLang="en-US" sz="2200" dirty="0" smtClean="0">
                <a:solidFill>
                  <a:srgbClr val="000000"/>
                </a:solidFill>
              </a:rPr>
              <a:t>Veterans may feel that others’ hurtful and insensitive reactions to disclosures of MST can be as damaging as the MST itself </a:t>
            </a:r>
          </a:p>
          <a:p>
            <a:pPr lvl="1" eaLnBrk="1" hangingPunct="1">
              <a:buClr>
                <a:srgbClr val="0F6FC6"/>
              </a:buClr>
            </a:pPr>
            <a:r>
              <a:rPr lang="en-US" altLang="en-US" sz="2200" dirty="0" smtClean="0">
                <a:solidFill>
                  <a:srgbClr val="000000"/>
                </a:solidFill>
              </a:rPr>
              <a:t>Lack of support after experiencing trauma increases the likelihood of developing PTSD</a:t>
            </a:r>
          </a:p>
          <a:p>
            <a:pPr lvl="1" eaLnBrk="1" hangingPunct="1">
              <a:buClr>
                <a:srgbClr val="0F6FC6"/>
              </a:buClr>
            </a:pPr>
            <a:endParaRPr lang="en-US" altLang="en-US" dirty="0" smtClean="0"/>
          </a:p>
          <a:p>
            <a:pPr algn="ctr">
              <a:buFont typeface="Wingdings 2" pitchFamily="18" charset="2"/>
              <a:buNone/>
            </a:pPr>
            <a:r>
              <a:rPr lang="en-US" altLang="en-US" dirty="0" smtClean="0"/>
              <a:t>“Victims may be better off receiving no support at all than receiving reactions they consider to be hurtful.”</a:t>
            </a:r>
          </a:p>
          <a:p>
            <a:pPr algn="ctr">
              <a:buFont typeface="Wingdings 2" pitchFamily="18" charset="2"/>
              <a:buNone/>
            </a:pPr>
            <a:r>
              <a:rPr lang="en-US" altLang="en-US" dirty="0" smtClean="0"/>
              <a:t>	</a:t>
            </a:r>
            <a:r>
              <a:rPr lang="en-US" altLang="en-US" sz="2000" dirty="0" smtClean="0"/>
              <a:t>(Campbell,  Ahrens et al., 2001, p. 300)</a:t>
            </a:r>
          </a:p>
          <a:p>
            <a:endParaRPr lang="en-US" altLang="en-US"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824400" y="4701152"/>
            <a:ext cx="1862400" cy="2004448"/>
          </a:xfrm>
          <a:prstGeom prst="rect">
            <a:avLst/>
          </a:prstGeom>
        </p:spPr>
      </p:pic>
    </p:spTree>
    <p:extLst>
      <p:ext uri="{BB962C8B-B14F-4D97-AF65-F5344CB8AC3E}">
        <p14:creationId xmlns:p14="http://schemas.microsoft.com/office/powerpoint/2010/main" xmlns="" val="25923790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136</TotalTime>
  <Words>1022</Words>
  <Application>Microsoft Office PowerPoint</Application>
  <PresentationFormat>On-screen Show (4:3)</PresentationFormat>
  <Paragraphs>115</Paragraphs>
  <Slides>15</Slides>
  <Notes>7</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Oriel</vt:lpstr>
      <vt:lpstr>Military Sexual Trauma (MST)</vt:lpstr>
      <vt:lpstr>Introduction MST Video </vt:lpstr>
      <vt:lpstr>What is MST?</vt:lpstr>
      <vt:lpstr>How Common is MST?</vt:lpstr>
      <vt:lpstr>VA’s Response to MST</vt:lpstr>
      <vt:lpstr>What is the Impact of MST?</vt:lpstr>
      <vt:lpstr>What are Some Effects of MST?</vt:lpstr>
      <vt:lpstr>What Can You Do?</vt:lpstr>
      <vt:lpstr>What Can You Do?</vt:lpstr>
      <vt:lpstr>How to Respond to Disclosure</vt:lpstr>
      <vt:lpstr>Responses to Disclosure (cont.)</vt:lpstr>
      <vt:lpstr>Recovery is possible…</vt:lpstr>
      <vt:lpstr>Slide 13</vt:lpstr>
      <vt:lpstr>More Information</vt:lpstr>
      <vt:lpstr>Questions/Comments</vt:lpstr>
    </vt:vector>
  </TitlesOfParts>
  <Company>Veteran Affairs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Military Sexual Trauma</dc:title>
  <dc:creator>Welch, Rebecca</dc:creator>
  <cp:lastModifiedBy>Owner</cp:lastModifiedBy>
  <cp:revision>10</cp:revision>
  <dcterms:created xsi:type="dcterms:W3CDTF">2016-09-29T18:15:02Z</dcterms:created>
  <dcterms:modified xsi:type="dcterms:W3CDTF">2016-10-06T00:05:18Z</dcterms:modified>
</cp:coreProperties>
</file>